
<file path=[Content_Types].xml><?xml version="1.0" encoding="utf-8"?>
<Types xmlns="http://schemas.openxmlformats.org/package/2006/content-types">
  <Default Extension="gif" ContentType="image/gif"/>
  <Default Extension="jfif"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handoutMasterIdLst>
    <p:handoutMasterId r:id="rId15"/>
  </p:handoutMasterIdLst>
  <p:sldIdLst>
    <p:sldId id="258" r:id="rId2"/>
    <p:sldId id="266" r:id="rId3"/>
    <p:sldId id="265" r:id="rId4"/>
    <p:sldId id="267" r:id="rId5"/>
    <p:sldId id="268" r:id="rId6"/>
    <p:sldId id="270" r:id="rId7"/>
    <p:sldId id="272" r:id="rId8"/>
    <p:sldId id="269" r:id="rId9"/>
    <p:sldId id="275" r:id="rId10"/>
    <p:sldId id="279" r:id="rId11"/>
    <p:sldId id="271" r:id="rId12"/>
    <p:sldId id="27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cper Kalinowski" initials="KK" lastIdx="3" clrIdx="0">
    <p:extLst>
      <p:ext uri="{19B8F6BF-5375-455C-9EA6-DF929625EA0E}">
        <p15:presenceInfo xmlns:p15="http://schemas.microsoft.com/office/powerpoint/2012/main" userId="0ca09749d20bc95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25E5076-3810-47DD-B79F-674D7AD40C0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6" autoAdjust="0"/>
  </p:normalViewPr>
  <p:slideViewPr>
    <p:cSldViewPr snapToGrid="0">
      <p:cViewPr>
        <p:scale>
          <a:sx n="66" d="100"/>
          <a:sy n="66" d="100"/>
        </p:scale>
        <p:origin x="48" y="109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5-14T12:42:45.452" idx="1">
    <p:pos x="2233" y="2665"/>
    <p:text>Błędy całkowania maleją odwrotnie proporcjonalnie do pierwiastka z liczby próbek, czyli 1/sqrN</p:text>
    <p:extLst>
      <p:ext uri="{C676402C-5697-4E1C-873F-D02D1690AC5C}">
        <p15:threadingInfo xmlns:p15="http://schemas.microsoft.com/office/powerpoint/2012/main" timeZoneBias="-120"/>
      </p:ext>
    </p:extLst>
  </p:cm>
  <p:cm authorId="1" dt="2022-05-14T12:43:16.099" idx="2">
    <p:pos x="4286" y="2514"/>
    <p:text>Całkowanie metodą Monte-Carlo działa na zasadzie porównywania losowych próbek z wartością funkcji</p:text>
    <p:extLst>
      <p:ext uri="{C676402C-5697-4E1C-873F-D02D1690AC5C}">
        <p15:threadingInfo xmlns:p15="http://schemas.microsoft.com/office/powerpoint/2012/main" timeZoneBias="-120"/>
      </p:ext>
    </p:extLst>
  </p:cm>
  <p:cm authorId="1" dt="2022-05-14T12:43:33.135" idx="3">
    <p:pos x="7097" y="1781"/>
    <p:text>Aproksymacja liczby pi</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0FB670-7427-4185-8511-6F36A01430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AED473D-6081-4804-9B28-4FA7D2C383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39C193-D30F-4B7A-8956-32E4F6D9D2C9}" type="datetimeFigureOut">
              <a:rPr lang="en-US" smtClean="0"/>
              <a:t>5/16/2022</a:t>
            </a:fld>
            <a:endParaRPr lang="en-US" dirty="0"/>
          </a:p>
        </p:txBody>
      </p:sp>
      <p:sp>
        <p:nvSpPr>
          <p:cNvPr id="4" name="Footer Placeholder 3">
            <a:extLst>
              <a:ext uri="{FF2B5EF4-FFF2-40B4-BE49-F238E27FC236}">
                <a16:creationId xmlns:a16="http://schemas.microsoft.com/office/drawing/2014/main" id="{23B68452-BA11-400A-8E67-C003922CC3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190A332-336E-4B1B-9128-655A1F9DBA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2948B1-B6D3-4578-932F-6AE7124E5E13}" type="slidenum">
              <a:rPr lang="en-US" smtClean="0"/>
              <a:t>‹#›</a:t>
            </a:fld>
            <a:endParaRPr lang="en-US" dirty="0"/>
          </a:p>
        </p:txBody>
      </p:sp>
    </p:spTree>
    <p:extLst>
      <p:ext uri="{BB962C8B-B14F-4D97-AF65-F5344CB8AC3E}">
        <p14:creationId xmlns:p14="http://schemas.microsoft.com/office/powerpoint/2010/main" val="235513541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2.png>
</file>

<file path=ppt/media/image3.gif>
</file>

<file path=ppt/media/image4.gif>
</file>

<file path=ppt/media/image5.png>
</file>

<file path=ppt/media/image6.png>
</file>

<file path=ppt/media/image7.png>
</file>

<file path=ppt/media/image8.png>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AC78B-5884-4D24-983C-916233003E85}" type="datetimeFigureOut">
              <a:rPr lang="en-US" smtClean="0"/>
              <a:t>5/16/2022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AB528-7684-4A37-99F6-46340DCC2B35}" type="slidenum">
              <a:rPr lang="en-US" smtClean="0"/>
              <a:t>‹#›</a:t>
            </a:fld>
            <a:endParaRPr lang="en-US" dirty="0"/>
          </a:p>
        </p:txBody>
      </p:sp>
    </p:spTree>
    <p:extLst>
      <p:ext uri="{BB962C8B-B14F-4D97-AF65-F5344CB8AC3E}">
        <p14:creationId xmlns:p14="http://schemas.microsoft.com/office/powerpoint/2010/main" val="2672881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Ref idx="1001">
        <a:schemeClr val="bg2"/>
      </p:bgRef>
    </p:bg>
    <p:spTree>
      <p:nvGrpSpPr>
        <p:cNvPr id="1" name=""/>
        <p:cNvGrpSpPr/>
        <p:nvPr/>
      </p:nvGrpSpPr>
      <p:grpSpPr>
        <a:xfrm>
          <a:off x="0" y="0"/>
          <a:ext cx="0" cy="0"/>
          <a:chOff x="0" y="0"/>
          <a:chExt cx="0" cy="0"/>
        </a:xfrm>
      </p:grpSpPr>
      <p:sp>
        <p:nvSpPr>
          <p:cNvPr id="12" name="Freeform 6" title="Page Number Shape"/>
          <p:cNvSpPr/>
          <p:nvPr userDrawn="1"/>
        </p:nvSpPr>
        <p:spPr bwMode="auto">
          <a:xfrm>
            <a:off x="11784011" y="345139"/>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2578819" y="2270908"/>
            <a:ext cx="7034362" cy="2188992"/>
          </a:xfrm>
        </p:spPr>
        <p:txBody>
          <a:bodyPr anchor="ctr" anchorCtr="0">
            <a:noAutofit/>
          </a:bodyPr>
          <a:lstStyle>
            <a:lvl1pPr algn="ctr">
              <a:lnSpc>
                <a:spcPct val="85000"/>
              </a:lnSpc>
              <a:defRPr sz="6000" cap="all"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2586793" y="5024051"/>
            <a:ext cx="7034362" cy="1052898"/>
          </a:xfrm>
        </p:spPr>
        <p:txBody>
          <a:bodyPr anchor="ctr" anchorCtr="0">
            <a:normAutofit/>
          </a:bodyPr>
          <a:lstStyle>
            <a:lvl1pPr marL="0" indent="0" algn="ctr">
              <a:lnSpc>
                <a:spcPct val="114000"/>
              </a:lnSpc>
              <a:spcBef>
                <a:spcPts val="0"/>
              </a:spcBef>
              <a:buNone/>
              <a:defRPr sz="2000" b="0" i="1" baseline="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p:cNvSpPr>
            <a:spLocks noGrp="1"/>
          </p:cNvSpPr>
          <p:nvPr>
            <p:ph type="dt" sz="half" idx="10"/>
          </p:nvPr>
        </p:nvSpPr>
        <p:spPr>
          <a:xfrm>
            <a:off x="2584338" y="6314440"/>
            <a:ext cx="1596622" cy="365125"/>
          </a:xfrm>
        </p:spPr>
        <p:txBody>
          <a:bodyPr/>
          <a:lstStyle>
            <a:lvl1pPr algn="l">
              <a:defRPr sz="1200">
                <a:solidFill>
                  <a:schemeClr val="tx2"/>
                </a:solidFill>
              </a:defRPr>
            </a:lvl1pPr>
          </a:lstStyle>
          <a:p>
            <a:fld id="{11A6E524-E39A-4EF4-B2D3-99484703D45A}" type="datetime8">
              <a:rPr lang="en-US" noProof="0" smtClean="0"/>
              <a:t>5/17/2022 1:46 PM</a:t>
            </a:fld>
            <a:endParaRPr lang="en-US" noProof="0" dirty="0"/>
          </a:p>
        </p:txBody>
      </p:sp>
      <p:sp>
        <p:nvSpPr>
          <p:cNvPr id="5" name="Footer Placeholder 4"/>
          <p:cNvSpPr>
            <a:spLocks noGrp="1"/>
          </p:cNvSpPr>
          <p:nvPr>
            <p:ph type="ftr" sz="quarter" idx="11"/>
          </p:nvPr>
        </p:nvSpPr>
        <p:spPr>
          <a:xfrm>
            <a:off x="4515066" y="6314440"/>
            <a:ext cx="5122683" cy="365125"/>
          </a:xfrm>
        </p:spPr>
        <p:txBody>
          <a:bodyPr/>
          <a:lstStyle>
            <a:lvl1pPr algn="l">
              <a:defRPr b="0">
                <a:solidFill>
                  <a:schemeClr val="tx2"/>
                </a:solidFill>
              </a:defRPr>
            </a:lvl1pPr>
          </a:lstStyle>
          <a:p>
            <a:r>
              <a:rPr lang="en-US" noProof="0" dirty="0"/>
              <a:t>Add a footer </a:t>
            </a:r>
          </a:p>
        </p:txBody>
      </p:sp>
      <p:sp>
        <p:nvSpPr>
          <p:cNvPr id="6" name="Slide Number Placeholder 5"/>
          <p:cNvSpPr>
            <a:spLocks noGrp="1"/>
          </p:cNvSpPr>
          <p:nvPr>
            <p:ph type="sldNum" sz="quarter" idx="12"/>
          </p:nvPr>
        </p:nvSpPr>
        <p:spPr>
          <a:xfrm>
            <a:off x="11784011" y="572151"/>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61154961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60054D9-7800-4106-9C2D-E383D9D6A16D}"/>
              </a:ext>
            </a:extLst>
          </p:cNvPr>
          <p:cNvSpPr/>
          <p:nvPr userDrawn="1"/>
        </p:nvSpPr>
        <p:spPr>
          <a:xfrm>
            <a:off x="6901869" y="0"/>
            <a:ext cx="529336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p:txBody>
          <a:bodyPr/>
          <a:lstStyle/>
          <a:p>
            <a:fld id="{99BE159D-64AF-4C4D-8229-0BFF767420E9}"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1146659" y="688779"/>
            <a:ext cx="5746376" cy="5223072"/>
          </a:xfrm>
        </p:spPr>
        <p:txBody>
          <a:bodyPr/>
          <a:lstStyle/>
          <a:p>
            <a:pPr lvl="0"/>
            <a:r>
              <a:rPr lang="en-US" noProof="0"/>
              <a:t>Edit Master text styles</a:t>
            </a:r>
          </a:p>
        </p:txBody>
      </p:sp>
      <p:sp>
        <p:nvSpPr>
          <p:cNvPr id="2" name="Title 1"/>
          <p:cNvSpPr>
            <a:spLocks noGrp="1"/>
          </p:cNvSpPr>
          <p:nvPr>
            <p:ph type="title" hasCustomPrompt="1"/>
          </p:nvPr>
        </p:nvSpPr>
        <p:spPr bwMode="ltGray">
          <a:xfrm>
            <a:off x="7213600" y="280278"/>
            <a:ext cx="4641006" cy="2397608"/>
          </a:xfrm>
        </p:spPr>
        <p:txBody>
          <a:bodyPr anchor="ctr" anchorCtr="0"/>
          <a:lstStyle>
            <a:lvl1pPr algn="ctr">
              <a:defRPr>
                <a:solidFill>
                  <a:schemeClr val="accent1"/>
                </a:solidFill>
              </a:defRPr>
            </a:lvl1pPr>
          </a:lstStyle>
          <a:p>
            <a:r>
              <a:rPr lang="en-US" noProof="0"/>
              <a:t>CLICK TO EDIT MASTER TITLE STYLE</a:t>
            </a:r>
          </a:p>
        </p:txBody>
      </p:sp>
      <p:sp>
        <p:nvSpPr>
          <p:cNvPr id="12" name="Freeform 6" title="Page Number Shape">
            <a:extLst>
              <a:ext uri="{FF2B5EF4-FFF2-40B4-BE49-F238E27FC236}">
                <a16:creationId xmlns:a16="http://schemas.microsoft.com/office/drawing/2014/main" id="{B162E9BD-1CEB-41D5-8DEB-7C5EDF3B01C3}"/>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Tree>
    <p:extLst>
      <p:ext uri="{BB962C8B-B14F-4D97-AF65-F5344CB8AC3E}">
        <p14:creationId xmlns:p14="http://schemas.microsoft.com/office/powerpoint/2010/main" val="1468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3" name="Text Placeholder 2"/>
          <p:cNvSpPr>
            <a:spLocks noGrp="1"/>
          </p:cNvSpPr>
          <p:nvPr>
            <p:ph type="body" idx="1" hasCustomPrompt="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p:cNvSpPr>
            <a:spLocks noGrp="1"/>
          </p:cNvSpPr>
          <p:nvPr>
            <p:ph sz="half" idx="2" hasCustomPrompt="1"/>
          </p:nvPr>
        </p:nvSpPr>
        <p:spPr>
          <a:xfrm>
            <a:off x="5181600" y="1526671"/>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hasCustomPrompt="1"/>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6" name="Content Placeholder 5"/>
          <p:cNvSpPr>
            <a:spLocks noGrp="1"/>
          </p:cNvSpPr>
          <p:nvPr>
            <p:ph sz="quarter" idx="4" hasCustomPrompt="1"/>
          </p:nvPr>
        </p:nvSpPr>
        <p:spPr>
          <a:xfrm>
            <a:off x="5181600" y="4669432"/>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A6D94CE3-2F8A-4658-AC2B-750BB3588BCF}" type="datetime8">
              <a:rPr lang="en-US" noProof="0" smtClean="0"/>
              <a:t>5/17/2022 1:46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826767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75C75732-EF82-4AF6-A91B-E21E60FC45F1}" type="datetime8">
              <a:rPr lang="en-US" noProof="0" smtClean="0"/>
              <a:t>5/17/2022 1:46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10" name="Content Placeholder 2">
            <a:extLst>
              <a:ext uri="{FF2B5EF4-FFF2-40B4-BE49-F238E27FC236}">
                <a16:creationId xmlns:a16="http://schemas.microsoft.com/office/drawing/2014/main" id="{A1651A72-6E17-4CF4-8218-285FCAC88EC4}"/>
              </a:ext>
            </a:extLst>
          </p:cNvPr>
          <p:cNvSpPr>
            <a:spLocks noGrp="1"/>
          </p:cNvSpPr>
          <p:nvPr>
            <p:ph sz="half" idx="1" hasCustomPrompt="1"/>
          </p:nvPr>
        </p:nvSpPr>
        <p:spPr>
          <a:xfrm>
            <a:off x="5181600" y="557784"/>
            <a:ext cx="6248400" cy="2307964"/>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3">
            <a:extLst>
              <a:ext uri="{FF2B5EF4-FFF2-40B4-BE49-F238E27FC236}">
                <a16:creationId xmlns:a16="http://schemas.microsoft.com/office/drawing/2014/main" id="{E2A31231-1080-4CC0-9896-EF779EE27CB5}"/>
              </a:ext>
            </a:extLst>
          </p:cNvPr>
          <p:cNvSpPr>
            <a:spLocks noGrp="1"/>
          </p:cNvSpPr>
          <p:nvPr>
            <p:ph sz="half" idx="2" hasCustomPrompt="1"/>
          </p:nvPr>
        </p:nvSpPr>
        <p:spPr>
          <a:xfrm>
            <a:off x="5165121" y="2950589"/>
            <a:ext cx="6188679" cy="256324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603272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FEA88E94-3DF0-49E6-975D-BE68FF642C39}" type="datetime8">
              <a:rPr lang="en-US" noProof="0" smtClean="0"/>
              <a:t>5/17/2022 1:46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723952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FAA7E3-6B9E-44DC-BF38-BFD345E4BEBF}" type="datetime8">
              <a:rPr lang="en-US" noProof="0" smtClean="0"/>
              <a:t>5/17/2022 1:46 PM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4" name="Slide Number Placeholder 3"/>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499539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3" name="Content Placeholder 2"/>
          <p:cNvSpPr>
            <a:spLocks noGrp="1"/>
          </p:cNvSpPr>
          <p:nvPr>
            <p:ph idx="1" hasCustomPrompt="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CC417279-0035-4176-977D-7AD7C7E0F812}" type="datetime8">
              <a:rPr lang="en-US" noProof="0" smtClean="0"/>
              <a:t>5/17/2022 1:46 PM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84036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16A28C2A-8D75-4E15-A34B-F186147D6FC9}" type="datetime8">
              <a:rPr lang="en-US" noProof="0" smtClean="0"/>
              <a:t>5/17/2022 1:46 PM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Picture Placeholder 2">
            <a:extLst>
              <a:ext uri="{FF2B5EF4-FFF2-40B4-BE49-F238E27FC236}">
                <a16:creationId xmlns:a16="http://schemas.microsoft.com/office/drawing/2014/main" id="{B3A5F786-D848-499D-B37D-96CF11DE90DB}"/>
              </a:ext>
            </a:extLst>
          </p:cNvPr>
          <p:cNvSpPr>
            <a:spLocks noGrp="1"/>
          </p:cNvSpPr>
          <p:nvPr>
            <p:ph type="pic" idx="1"/>
          </p:nvPr>
        </p:nvSpPr>
        <p:spPr>
          <a:xfrm>
            <a:off x="5183188" y="555480"/>
            <a:ext cx="6246812" cy="530557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417262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C1C1BDF1-2B8E-4FF0-AE9A-8148FC3C627C}" type="datetime8">
              <a:rPr lang="en-US" noProof="0" smtClean="0"/>
              <a:t>5/17/2022 1:46 PM</a:t>
            </a:fld>
            <a:endParaRPr lang="en-US" noProof="0"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r>
              <a:rPr lang="en-US" noProof="0" dirty="0"/>
              <a:t>Add a footer</a:t>
            </a:r>
          </a:p>
          <a:p>
            <a:endParaRPr lang="en-US" noProof="0"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137714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a:t>CLICK TO EDIT MASTER TITLE STYLE</a:t>
            </a:r>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ECE0977C-0DA9-41FC-886D-3387C0E43B45}"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069934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3833906" cy="2278772"/>
          </a:xfrm>
        </p:spPr>
        <p:txBody>
          <a:bodyPr/>
          <a:lstStyle/>
          <a:p>
            <a:r>
              <a:rPr lang="en-US" noProof="0"/>
              <a:t>Click to edit Master title style</a:t>
            </a:r>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65C69B76-1439-4683-BD46-06662EA06EA5}"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1" y="2981325"/>
            <a:ext cx="1866900" cy="2828925"/>
          </a:xfrm>
        </p:spPr>
        <p:txBody>
          <a:bodyPr/>
          <a:lstStyle/>
          <a:p>
            <a:pPr lvl="0"/>
            <a:r>
              <a:rPr lang="en-US" noProof="0"/>
              <a:t>Edit Master text styles</a:t>
            </a:r>
          </a:p>
        </p:txBody>
      </p:sp>
      <p:sp>
        <p:nvSpPr>
          <p:cNvPr id="9" name="Content Placeholder 7">
            <a:extLst>
              <a:ext uri="{FF2B5EF4-FFF2-40B4-BE49-F238E27FC236}">
                <a16:creationId xmlns:a16="http://schemas.microsoft.com/office/drawing/2014/main" id="{E983FCBB-03A1-486A-BDE2-92BD88EA0FCF}"/>
              </a:ext>
            </a:extLst>
          </p:cNvPr>
          <p:cNvSpPr>
            <a:spLocks noGrp="1"/>
          </p:cNvSpPr>
          <p:nvPr>
            <p:ph sz="quarter" idx="14" hasCustomPrompt="1"/>
          </p:nvPr>
        </p:nvSpPr>
        <p:spPr>
          <a:xfrm>
            <a:off x="2729006" y="2981325"/>
            <a:ext cx="1866900" cy="2828925"/>
          </a:xfrm>
        </p:spPr>
        <p:txBody>
          <a:bodyPr/>
          <a:lstStyle/>
          <a:p>
            <a:pPr lvl="0"/>
            <a:r>
              <a:rPr lang="en-US" noProof="0"/>
              <a:t>Edit Master text styles</a:t>
            </a:r>
          </a:p>
        </p:txBody>
      </p:sp>
    </p:spTree>
    <p:extLst>
      <p:ext uri="{BB962C8B-B14F-4D97-AF65-F5344CB8AC3E}">
        <p14:creationId xmlns:p14="http://schemas.microsoft.com/office/powerpoint/2010/main" val="3211365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3432B8B-A85D-47CE-98BC-3DF0B2F26AF4}"/>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6375400" y="431747"/>
            <a:ext cx="5105400" cy="684633"/>
          </a:xfrm>
        </p:spPr>
        <p:txBody>
          <a:bodyPr/>
          <a:lstStyle>
            <a:lvl1pPr algn="ctr">
              <a:defRPr/>
            </a:lvl1pPr>
          </a:lstStyle>
          <a:p>
            <a:r>
              <a:rPr lang="en-US" noProof="0"/>
              <a:t>Click to edit Master title style</a:t>
            </a:r>
          </a:p>
        </p:txBody>
      </p:sp>
      <p:sp>
        <p:nvSpPr>
          <p:cNvPr id="3" name="Content Placeholder 2"/>
          <p:cNvSpPr>
            <a:spLocks noGrp="1"/>
          </p:cNvSpPr>
          <p:nvPr>
            <p:ph idx="1" hasCustomPrompt="1"/>
          </p:nvPr>
        </p:nvSpPr>
        <p:spPr>
          <a:xfrm>
            <a:off x="7088800" y="1468316"/>
            <a:ext cx="4831664" cy="3865070"/>
          </a:xfrm>
        </p:spPr>
        <p:txBody>
          <a:bodyPr anchor="ctr" anchorCtr="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509EB789-AEDC-425E-87FF-BCB49D12F7E9}"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654163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bwMode="ltGray">
          <a:xfrm>
            <a:off x="762000" y="305678"/>
            <a:ext cx="10667998" cy="1002422"/>
          </a:xfrm>
        </p:spPr>
        <p:txBody>
          <a:bodyPr anchor="ctr" anchorCtr="0"/>
          <a:lstStyle>
            <a:lvl1pPr algn="ctr">
              <a:defRPr>
                <a:solidFill>
                  <a:schemeClr val="accent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p>
            <a:fld id="{20815CDE-E9CE-41E8-8E43-1C77F6D36F79}"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443527"/>
            <a:ext cx="3348000" cy="2291676"/>
          </a:xfrm>
        </p:spPr>
        <p:txBody>
          <a:bodyPr/>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5" name="Content Placeholder 7">
            <a:extLst>
              <a:ext uri="{FF2B5EF4-FFF2-40B4-BE49-F238E27FC236}">
                <a16:creationId xmlns:a16="http://schemas.microsoft.com/office/drawing/2014/main" id="{AF3C3132-3E24-455C-9341-F3767C087D59}"/>
              </a:ext>
            </a:extLst>
          </p:cNvPr>
          <p:cNvSpPr>
            <a:spLocks noGrp="1"/>
          </p:cNvSpPr>
          <p:nvPr>
            <p:ph sz="quarter" idx="14" hasCustomPrompt="1"/>
          </p:nvPr>
        </p:nvSpPr>
        <p:spPr>
          <a:xfrm>
            <a:off x="4421999" y="2443527"/>
            <a:ext cx="3348000" cy="2291676"/>
          </a:xfrm>
        </p:spPr>
        <p:txBody>
          <a:bodyPr/>
          <a:lstStyle/>
          <a:p>
            <a:pPr lvl="0"/>
            <a:r>
              <a:rPr lang="en-US" noProof="0"/>
              <a:t>Edit Master text styles</a:t>
            </a:r>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443527"/>
            <a:ext cx="3348000" cy="2291676"/>
          </a:xfrm>
        </p:spPr>
        <p:txBody>
          <a:bodyPr/>
          <a:lstStyle/>
          <a:p>
            <a:pPr lvl="0"/>
            <a:r>
              <a:rPr lang="en-US" noProof="0"/>
              <a:t>Edit Master text styles</a:t>
            </a:r>
          </a:p>
        </p:txBody>
      </p:sp>
    </p:spTree>
    <p:extLst>
      <p:ext uri="{BB962C8B-B14F-4D97-AF65-F5344CB8AC3E}">
        <p14:creationId xmlns:p14="http://schemas.microsoft.com/office/powerpoint/2010/main" val="362781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Content">
    <p:bg bwMode="grayWhite">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C8E5ED0-7922-414F-9B0F-CA82F0A3C660}"/>
              </a:ext>
            </a:extLst>
          </p:cNvPr>
          <p:cNvSpPr/>
          <p:nvPr userDrawn="1"/>
        </p:nvSpPr>
        <p:spPr>
          <a:xfrm>
            <a:off x="0" y="1540330"/>
            <a:ext cx="12192000" cy="47156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a:xfrm>
            <a:off x="7628571" y="6314440"/>
            <a:ext cx="3814856" cy="365125"/>
          </a:xfrm>
        </p:spPr>
        <p:txBody>
          <a:bodyPr/>
          <a:lstStyle/>
          <a:p>
            <a:fld id="{2168CE6A-8C51-4BE7-AFD2-91F8A7CA3E15}"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875327"/>
            <a:ext cx="3348000" cy="2291676"/>
          </a:xfrm>
        </p:spPr>
        <p:txBody>
          <a:bodyPr anchor="ctr" anchorCtr="0"/>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875327"/>
            <a:ext cx="3348000" cy="2291676"/>
          </a:xfrm>
        </p:spPr>
        <p:txBody>
          <a:bodyPr anchor="ctr" anchorCtr="0"/>
          <a:lstStyle/>
          <a:p>
            <a:pPr lvl="0"/>
            <a:r>
              <a:rPr lang="en-US" noProof="0"/>
              <a:t>Edit Master text styles</a:t>
            </a:r>
          </a:p>
        </p:txBody>
      </p:sp>
      <p:sp>
        <p:nvSpPr>
          <p:cNvPr id="3" name="Title 2">
            <a:extLst>
              <a:ext uri="{FF2B5EF4-FFF2-40B4-BE49-F238E27FC236}">
                <a16:creationId xmlns:a16="http://schemas.microsoft.com/office/drawing/2014/main" id="{8C4C76CE-242A-40DC-B9BA-9F6CD2FEBA09}"/>
              </a:ext>
            </a:extLst>
          </p:cNvPr>
          <p:cNvSpPr>
            <a:spLocks noGrp="1"/>
          </p:cNvSpPr>
          <p:nvPr>
            <p:ph type="title" hasCustomPrompt="1"/>
          </p:nvPr>
        </p:nvSpPr>
        <p:spPr bwMode="ltGray">
          <a:xfrm>
            <a:off x="761999" y="280278"/>
            <a:ext cx="10676571" cy="1002422"/>
          </a:xfrm>
        </p:spPr>
        <p:txBody>
          <a:bodyPr anchor="ctr" anchorCtr="0"/>
          <a:lstStyle>
            <a:lvl1pPr algn="ctr">
              <a:defRPr>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2566890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352848"/>
            <a:ext cx="10667998" cy="1002422"/>
          </a:xfrm>
        </p:spPr>
        <p:txBody>
          <a:bodyPr anchor="ctr" anchorCtr="0"/>
          <a:lstStyle>
            <a:lvl1pPr algn="l">
              <a:defRPr/>
            </a:lvl1pPr>
          </a:lstStyle>
          <a:p>
            <a:r>
              <a:rPr lang="en-US" noProof="0"/>
              <a:t>CLICK TO EDIT MASTER TITLE STYLE</a:t>
            </a:r>
          </a:p>
        </p:txBody>
      </p:sp>
      <p:sp>
        <p:nvSpPr>
          <p:cNvPr id="3" name="Content Placeholder 2"/>
          <p:cNvSpPr>
            <a:spLocks noGrp="1"/>
          </p:cNvSpPr>
          <p:nvPr>
            <p:ph idx="1" hasCustomPrompt="1"/>
          </p:nvPr>
        </p:nvSpPr>
        <p:spPr>
          <a:xfrm>
            <a:off x="8848724" y="1534886"/>
            <a:ext cx="2581273" cy="427536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42D2E2C5-D804-4D61-A062-AC458A70CFF3}" type="datetime8">
              <a:rPr lang="en-US" noProof="0" smtClean="0"/>
              <a:t>5/17/2022 1:46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0" y="1534886"/>
            <a:ext cx="7829550" cy="4275365"/>
          </a:xfrm>
        </p:spPr>
        <p:txBody>
          <a:bodyPr/>
          <a:lstStyle/>
          <a:p>
            <a:pPr lvl="0"/>
            <a:r>
              <a:rPr lang="en-US" noProof="0"/>
              <a:t>Edit Master text styles</a:t>
            </a:r>
          </a:p>
        </p:txBody>
      </p:sp>
    </p:spTree>
    <p:extLst>
      <p:ext uri="{BB962C8B-B14F-4D97-AF65-F5344CB8AC3E}">
        <p14:creationId xmlns:p14="http://schemas.microsoft.com/office/powerpoint/2010/main" val="2497476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right Content Lef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4768376-ED37-468E-9A28-4A8C73222CFB}"/>
              </a:ext>
            </a:extLst>
          </p:cNvPr>
          <p:cNvSpPr/>
          <p:nvPr userDrawn="1"/>
        </p:nvSpPr>
        <p:spPr>
          <a:xfrm>
            <a:off x="5263637" y="0"/>
            <a:ext cx="6928363" cy="68580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Date Placeholder 1"/>
          <p:cNvSpPr>
            <a:spLocks noGrp="1"/>
          </p:cNvSpPr>
          <p:nvPr>
            <p:ph type="dt" sz="half" idx="10"/>
          </p:nvPr>
        </p:nvSpPr>
        <p:spPr/>
        <p:txBody>
          <a:bodyPr/>
          <a:lstStyle/>
          <a:p>
            <a:fld id="{C25D5DD8-7051-49BA-9287-2339FAA83603}" type="datetime8">
              <a:rPr lang="en-US" noProof="0" smtClean="0"/>
              <a:t>5/17/2022 1:46 PM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6" name="Content Placeholder 12">
            <a:extLst>
              <a:ext uri="{FF2B5EF4-FFF2-40B4-BE49-F238E27FC236}">
                <a16:creationId xmlns:a16="http://schemas.microsoft.com/office/drawing/2014/main" id="{DEDD3AEB-5731-4BFB-B455-2CAA76BB8C15}"/>
              </a:ext>
            </a:extLst>
          </p:cNvPr>
          <p:cNvSpPr>
            <a:spLocks noGrp="1"/>
          </p:cNvSpPr>
          <p:nvPr>
            <p:ph idx="1" hasCustomPrompt="1"/>
          </p:nvPr>
        </p:nvSpPr>
        <p:spPr>
          <a:xfrm>
            <a:off x="6322695" y="358646"/>
            <a:ext cx="5505450" cy="5896056"/>
          </a:xfrm>
        </p:spPr>
        <p:txBody>
          <a:bodyPr anchor="ctr" anchorCtr="0">
            <a:normAutofit/>
          </a:bodyPr>
          <a:lstStyle>
            <a:lvl1pPr>
              <a:defRPr sz="2800"/>
            </a:lvl1pPr>
          </a:lstStyle>
          <a:p>
            <a:pPr marL="0" lvl="0" indent="0">
              <a:lnSpc>
                <a:spcPct val="100000"/>
              </a:lnSpc>
              <a:spcAft>
                <a:spcPts val="2400"/>
              </a:spcAft>
              <a:buNone/>
            </a:pPr>
            <a:r>
              <a:rPr lang="en-US" sz="3200" noProof="0">
                <a:cs typeface="Segoe UI" panose="020B0502040204020203" pitchFamily="34" charset="0"/>
              </a:rPr>
              <a:t>Edit Master text styles</a:t>
            </a:r>
          </a:p>
        </p:txBody>
      </p:sp>
      <p:sp>
        <p:nvSpPr>
          <p:cNvPr id="8" name="Freeform 6" title="Page Number Shape">
            <a:extLst>
              <a:ext uri="{FF2B5EF4-FFF2-40B4-BE49-F238E27FC236}">
                <a16:creationId xmlns:a16="http://schemas.microsoft.com/office/drawing/2014/main" id="{F054F317-CFFE-48EF-91D4-872C9FE7043D}"/>
              </a:ext>
            </a:extLst>
          </p:cNvPr>
          <p:cNvSpPr/>
          <p:nvPr userDrawn="1"/>
        </p:nvSpPr>
        <p:spPr bwMode="auto">
          <a:xfrm>
            <a:off x="11793378"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11" name="Title 10">
            <a:extLst>
              <a:ext uri="{FF2B5EF4-FFF2-40B4-BE49-F238E27FC236}">
                <a16:creationId xmlns:a16="http://schemas.microsoft.com/office/drawing/2014/main" id="{0D58896D-DB7B-49E4-87EC-67CEAB2EF53C}"/>
              </a:ext>
            </a:extLst>
          </p:cNvPr>
          <p:cNvSpPr>
            <a:spLocks noGrp="1"/>
          </p:cNvSpPr>
          <p:nvPr>
            <p:ph type="title" hasCustomPrompt="1"/>
          </p:nvPr>
        </p:nvSpPr>
        <p:spPr>
          <a:xfrm>
            <a:off x="707570" y="548792"/>
            <a:ext cx="3833906" cy="4952492"/>
          </a:xfrm>
        </p:spPr>
        <p:txBody>
          <a:bodyPr/>
          <a:lstStyle/>
          <a:p>
            <a:r>
              <a:rPr lang="en-US" noProof="0"/>
              <a:t>CLICK TO EDIT MASTER TITLE STYLE</a:t>
            </a:r>
          </a:p>
        </p:txBody>
      </p:sp>
    </p:spTree>
    <p:extLst>
      <p:ext uri="{BB962C8B-B14F-4D97-AF65-F5344CB8AC3E}">
        <p14:creationId xmlns:p14="http://schemas.microsoft.com/office/powerpoint/2010/main" val="399119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noProof="0"/>
              <a:t>Click to edit Master title style</a:t>
            </a:r>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ADF9B901-BE4B-4C99-B419-F2AC6625E1E8}" type="datetime8">
              <a:rPr lang="en-US" noProof="0" smtClean="0"/>
              <a:t>5/17/2022 1:46 PM</a:t>
            </a:fld>
            <a:endParaRPr lang="en-US" noProof="0"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r>
              <a:rPr lang="en-US" noProof="0" dirty="0"/>
              <a:t>Add a footer </a:t>
            </a:r>
          </a:p>
        </p:txBody>
      </p:sp>
      <p:sp>
        <p:nvSpPr>
          <p:cNvPr id="6" name="Slide Number Placeholder 5"/>
          <p:cNvSpPr>
            <a:spLocks noGrp="1"/>
          </p:cNvSpPr>
          <p:nvPr>
            <p:ph type="sldNum" sz="quarter" idx="4"/>
          </p:nvPr>
        </p:nvSpPr>
        <p:spPr>
          <a:xfrm>
            <a:off x="11784011" y="587179"/>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7AAC19ED-7CFA-4AF2-BE7E-6017F4B12C94}" type="slidenum">
              <a:rPr lang="en-US" noProof="0" smtClean="0"/>
              <a:t>‹#›</a:t>
            </a:fld>
            <a:endParaRPr lang="en-US" noProof="0" dirty="0"/>
          </a:p>
        </p:txBody>
      </p:sp>
      <p:cxnSp>
        <p:nvCxnSpPr>
          <p:cNvPr id="10" name="Straight Connector 9" title="Horizontal Rule Line"/>
          <p:cNvCxnSpPr/>
          <p:nvPr/>
        </p:nvCxnSpPr>
        <p:spPr>
          <a:xfrm>
            <a:off x="0" y="6199730"/>
            <a:ext cx="4495800" cy="0"/>
          </a:xfrm>
          <a:prstGeom prst="line">
            <a:avLst/>
          </a:prstGeom>
          <a:ln w="571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0871000"/>
      </p:ext>
    </p:extLst>
  </p:cSld>
  <p:clrMap bg1="lt1" tx1="dk1" bg2="lt2" tx2="dk2" accent1="accent1" accent2="accent2" accent3="accent3" accent4="accent4" accent5="accent5" accent6="accent6" hlink="hlink" folHlink="folHlink"/>
  <p:sldLayoutIdLst>
    <p:sldLayoutId id="2147483672" r:id="rId1"/>
    <p:sldLayoutId id="2147483661" r:id="rId2"/>
    <p:sldLayoutId id="2147483662" r:id="rId3"/>
    <p:sldLayoutId id="2147483673" r:id="rId4"/>
    <p:sldLayoutId id="2147483677" r:id="rId5"/>
    <p:sldLayoutId id="2147483674" r:id="rId6"/>
    <p:sldLayoutId id="2147483679" r:id="rId7"/>
    <p:sldLayoutId id="2147483678" r:id="rId8"/>
    <p:sldLayoutId id="2147483676" r:id="rId9"/>
    <p:sldLayoutId id="2147483675" r:id="rId10"/>
    <p:sldLayoutId id="2147483665" r:id="rId11"/>
    <p:sldLayoutId id="2147483682" r:id="rId12"/>
    <p:sldLayoutId id="2147483681" r:id="rId13"/>
    <p:sldLayoutId id="2147483667" r:id="rId14"/>
    <p:sldLayoutId id="2147483668" r:id="rId15"/>
    <p:sldLayoutId id="2147483680" r:id="rId16"/>
  </p:sldLayoutIdLst>
  <p:hf hdr="0" ftr="0" dt="0"/>
  <p:txStyles>
    <p:title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hyperlink" Target="https://en.wikipedia.org/wiki/NIST" TargetMode="External"/><Relationship Id="rId13" Type="http://schemas.openxmlformats.org/officeDocument/2006/relationships/hyperlink" Target="https://doi.org/10.1007%2FBF01475864" TargetMode="External"/><Relationship Id="rId18" Type="http://schemas.openxmlformats.org/officeDocument/2006/relationships/hyperlink" Target="http://dl.acm.org/citation.cfm?doid=1268776.1268777" TargetMode="External"/><Relationship Id="rId3" Type="http://schemas.openxmlformats.org/officeDocument/2006/relationships/hyperlink" Target="https://en.wikipedia.org/wiki/Doi_(identifier)" TargetMode="External"/><Relationship Id="rId7" Type="http://schemas.openxmlformats.org/officeDocument/2006/relationships/hyperlink" Target="http://csrc.nist.gov/publications/nistpubs/800-57/sp800-57_part1_rev3_general.pdf" TargetMode="External"/><Relationship Id="rId12" Type="http://schemas.openxmlformats.org/officeDocument/2006/relationships/hyperlink" Target="https://zenodo.org/record/2425535" TargetMode="External"/><Relationship Id="rId17" Type="http://schemas.openxmlformats.org/officeDocument/2006/relationships/hyperlink" Target="http://stat.fsu.edu/pub/diehard/" TargetMode="External"/><Relationship Id="rId2" Type="http://schemas.openxmlformats.org/officeDocument/2006/relationships/hyperlink" Target="https://semanticscholar.org/paper/7a56b632de84d0b81f283750b11609a042890639" TargetMode="External"/><Relationship Id="rId16" Type="http://schemas.openxmlformats.org/officeDocument/2006/relationships/hyperlink" Target="https://en.wikipedia.org/wiki/Florida_State_University" TargetMode="External"/><Relationship Id="rId1" Type="http://schemas.openxmlformats.org/officeDocument/2006/relationships/slideLayout" Target="../slideLayouts/slideLayout13.xml"/><Relationship Id="rId6" Type="http://schemas.openxmlformats.org/officeDocument/2006/relationships/hyperlink" Target="https://api.semanticscholar.org/CorpusID:18521840" TargetMode="External"/><Relationship Id="rId11" Type="http://schemas.openxmlformats.org/officeDocument/2006/relationships/hyperlink" Target="https://en.wikipedia.org/wiki/Hermann_Weyl" TargetMode="External"/><Relationship Id="rId5" Type="http://schemas.openxmlformats.org/officeDocument/2006/relationships/hyperlink" Target="https://en.wikipedia.org/wiki/S2CID_(identifier)" TargetMode="External"/><Relationship Id="rId15" Type="http://schemas.openxmlformats.org/officeDocument/2006/relationships/hyperlink" Target="https://web.archive.org/web/20160125103112/http:/stat.fsu.edu/pub/diehard/" TargetMode="External"/><Relationship Id="rId10" Type="http://schemas.openxmlformats.org/officeDocument/2006/relationships/hyperlink" Target="http://doi.acm.org/10.1145/272991.272995" TargetMode="External"/><Relationship Id="rId19" Type="http://schemas.openxmlformats.org/officeDocument/2006/relationships/hyperlink" Target="https://en.wikipedia.org/wiki/ACM_Transactions_on_Mathematical_Software" TargetMode="External"/><Relationship Id="rId4" Type="http://schemas.openxmlformats.org/officeDocument/2006/relationships/hyperlink" Target="https://doi.org/10.1002%2Fwics.1314" TargetMode="External"/><Relationship Id="rId9" Type="http://schemas.openxmlformats.org/officeDocument/2006/relationships/hyperlink" Target="https://www.khanacademy.org/computing/computer-science/cryptography/crypt/v/random-vs-pseudorandom-number-generators" TargetMode="External"/><Relationship Id="rId14" Type="http://schemas.openxmlformats.org/officeDocument/2006/relationships/hyperlink" Target="https://api.semanticscholar.org/CorpusID:123470919"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10.xml"/><Relationship Id="rId5" Type="http://schemas.openxmlformats.org/officeDocument/2006/relationships/comments" Target="../comments/commen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fif"/><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cher">
            <a:extLst>
              <a:ext uri="{FF2B5EF4-FFF2-40B4-BE49-F238E27FC236}">
                <a16:creationId xmlns:a16="http://schemas.microsoft.com/office/drawing/2014/main" id="{55999741-3CB0-4E9F-9B1F-47F7BDC2DBF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476" y="0"/>
            <a:ext cx="12240000" cy="6906641"/>
          </a:xfrm>
          <a:prstGeom prst="rect">
            <a:avLst/>
          </a:prstGeom>
        </p:spPr>
      </p:pic>
      <p:sp>
        <p:nvSpPr>
          <p:cNvPr id="2" name="Title 1">
            <a:extLst>
              <a:ext uri="{FF2B5EF4-FFF2-40B4-BE49-F238E27FC236}">
                <a16:creationId xmlns:a16="http://schemas.microsoft.com/office/drawing/2014/main" id="{C478B3CD-9828-4280-95EC-5F9D73400FF8}"/>
              </a:ext>
            </a:extLst>
          </p:cNvPr>
          <p:cNvSpPr>
            <a:spLocks noGrp="1"/>
          </p:cNvSpPr>
          <p:nvPr>
            <p:ph type="ctrTitle"/>
          </p:nvPr>
        </p:nvSpPr>
        <p:spPr bwMode="white">
          <a:xfrm>
            <a:off x="1794632" y="1941926"/>
            <a:ext cx="8755134" cy="2974147"/>
          </a:xfrm>
        </p:spPr>
        <p:txBody>
          <a:bodyPr/>
          <a:lstStyle/>
          <a:p>
            <a:r>
              <a:rPr lang="pl-PL" sz="3200" dirty="0">
                <a:solidFill>
                  <a:schemeClr val="tx1"/>
                </a:solidFill>
              </a:rPr>
              <a:t>Zastosowanie współczesnych generatorów liczb pseudolosowych w symulacjach</a:t>
            </a:r>
            <a:br>
              <a:rPr lang="pl-PL" sz="3200" dirty="0">
                <a:solidFill>
                  <a:schemeClr val="tx1"/>
                </a:solidFill>
              </a:rPr>
            </a:br>
            <a:r>
              <a:rPr lang="pl-PL" sz="3200" dirty="0">
                <a:solidFill>
                  <a:schemeClr val="tx1"/>
                </a:solidFill>
              </a:rPr>
              <a:t>układów z niewielką liczbą stopni swobody za pomocą metody Monte Carlo</a:t>
            </a:r>
            <a:endParaRPr lang="en-US" sz="3200" dirty="0">
              <a:solidFill>
                <a:schemeClr val="accent1"/>
              </a:solidFill>
            </a:endParaRPr>
          </a:p>
        </p:txBody>
      </p:sp>
      <p:sp>
        <p:nvSpPr>
          <p:cNvPr id="3" name="Subtitle 2">
            <a:extLst>
              <a:ext uri="{FF2B5EF4-FFF2-40B4-BE49-F238E27FC236}">
                <a16:creationId xmlns:a16="http://schemas.microsoft.com/office/drawing/2014/main" id="{5A9A3178-CB65-4687-BC8A-DBB6F3C6EF12}"/>
              </a:ext>
            </a:extLst>
          </p:cNvPr>
          <p:cNvSpPr>
            <a:spLocks noGrp="1"/>
          </p:cNvSpPr>
          <p:nvPr>
            <p:ph type="subTitle" idx="1"/>
          </p:nvPr>
        </p:nvSpPr>
        <p:spPr/>
        <p:txBody>
          <a:bodyPr>
            <a:normAutofit fontScale="92500"/>
          </a:bodyPr>
          <a:lstStyle/>
          <a:p>
            <a:pPr>
              <a:lnSpc>
                <a:spcPct val="100000"/>
              </a:lnSpc>
            </a:pPr>
            <a:r>
              <a:rPr lang="pl-PL" sz="3200" dirty="0">
                <a:solidFill>
                  <a:schemeClr val="tx1"/>
                </a:solidFill>
                <a:cs typeface="Segoe UI" panose="020B0502040204020203" pitchFamily="34" charset="0"/>
              </a:rPr>
              <a:t>Prowadzący: </a:t>
            </a:r>
          </a:p>
          <a:p>
            <a:pPr>
              <a:lnSpc>
                <a:spcPct val="100000"/>
              </a:lnSpc>
            </a:pPr>
            <a:r>
              <a:rPr lang="pl-PL" sz="3200" dirty="0">
                <a:solidFill>
                  <a:schemeClr val="tx1"/>
                </a:solidFill>
                <a:cs typeface="Segoe UI" panose="020B0502040204020203" pitchFamily="34" charset="0"/>
              </a:rPr>
              <a:t>prof. dr hab. Krzysztof W. Wojciechowski</a:t>
            </a:r>
            <a:endParaRPr lang="en-US" sz="3200" dirty="0">
              <a:solidFill>
                <a:schemeClr val="tx1"/>
              </a:solidFill>
              <a:cs typeface="Segoe UI" panose="020B0502040204020203" pitchFamily="34" charset="0"/>
            </a:endParaRPr>
          </a:p>
        </p:txBody>
      </p:sp>
      <p:sp>
        <p:nvSpPr>
          <p:cNvPr id="4" name="Slide Number Placeholder 3" hidden="1">
            <a:extLst>
              <a:ext uri="{FF2B5EF4-FFF2-40B4-BE49-F238E27FC236}">
                <a16:creationId xmlns:a16="http://schemas.microsoft.com/office/drawing/2014/main" id="{192D9B22-CA63-4CDB-8957-40947F45B732}"/>
              </a:ext>
            </a:extLst>
          </p:cNvPr>
          <p:cNvSpPr>
            <a:spLocks noGrp="1"/>
          </p:cNvSpPr>
          <p:nvPr>
            <p:ph type="sldNum" sz="quarter" idx="12"/>
          </p:nvPr>
        </p:nvSpPr>
        <p:spPr/>
        <p:txBody>
          <a:bodyPr/>
          <a:lstStyle/>
          <a:p>
            <a:fld id="{7AAC19ED-7CFA-4AF2-BE7E-6017F4B12C94}" type="slidenum">
              <a:rPr lang="en-US" smtClean="0"/>
              <a:t>1</a:t>
            </a:fld>
            <a:endParaRPr lang="en-US" dirty="0"/>
          </a:p>
        </p:txBody>
      </p:sp>
      <p:grpSp>
        <p:nvGrpSpPr>
          <p:cNvPr id="6" name="Group 5">
            <a:extLst>
              <a:ext uri="{FF2B5EF4-FFF2-40B4-BE49-F238E27FC236}">
                <a16:creationId xmlns:a16="http://schemas.microsoft.com/office/drawing/2014/main" id="{698C1723-6BE3-4292-90F2-43C7A22F5038}"/>
              </a:ext>
              <a:ext uri="{C183D7F6-B498-43B3-948B-1728B52AA6E4}">
                <adec:decorative xmlns:adec="http://schemas.microsoft.com/office/drawing/2017/decorative" val="1"/>
              </a:ext>
            </a:extLst>
          </p:cNvPr>
          <p:cNvGrpSpPr/>
          <p:nvPr/>
        </p:nvGrpSpPr>
        <p:grpSpPr bwMode="white">
          <a:xfrm>
            <a:off x="1236518" y="1184031"/>
            <a:ext cx="9871363" cy="4149970"/>
            <a:chOff x="2989385" y="1679331"/>
            <a:chExt cx="7376746" cy="2681654"/>
          </a:xfrm>
        </p:grpSpPr>
        <p:cxnSp>
          <p:nvCxnSpPr>
            <p:cNvPr id="7" name="Straight Connector 6">
              <a:extLst>
                <a:ext uri="{FF2B5EF4-FFF2-40B4-BE49-F238E27FC236}">
                  <a16:creationId xmlns:a16="http://schemas.microsoft.com/office/drawing/2014/main" id="{EFF9A4E4-33FF-4BA5-9A1C-6E8B73621BEB}"/>
                </a:ext>
              </a:extLst>
            </p:cNvPr>
            <p:cNvCxnSpPr/>
            <p:nvPr/>
          </p:nvCxnSpPr>
          <p:spPr bwMode="white">
            <a:xfrm>
              <a:off x="2989385" y="1679331"/>
              <a:ext cx="737674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9168D7F-9049-4135-9731-02DB8D3CD4C9}"/>
                </a:ext>
              </a:extLst>
            </p:cNvPr>
            <p:cNvCxnSpPr/>
            <p:nvPr/>
          </p:nvCxnSpPr>
          <p:spPr bwMode="white">
            <a:xfrm>
              <a:off x="10366130" y="1688123"/>
              <a:ext cx="0" cy="267286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19D412-8FFA-4958-A76C-EB9E1F690AD9}"/>
                </a:ext>
              </a:extLst>
            </p:cNvPr>
            <p:cNvCxnSpPr/>
            <p:nvPr/>
          </p:nvCxnSpPr>
          <p:spPr bwMode="white">
            <a:xfrm>
              <a:off x="2989385" y="1679331"/>
              <a:ext cx="0" cy="2674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5B0E36-8696-452F-958E-984FBF104D99}"/>
                </a:ext>
              </a:extLst>
            </p:cNvPr>
            <p:cNvCxnSpPr/>
            <p:nvPr/>
          </p:nvCxnSpPr>
          <p:spPr bwMode="white">
            <a:xfrm>
              <a:off x="2989385" y="4354131"/>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49821-5888-450B-ABA1-D4D7B73EC2AB}"/>
                </a:ext>
              </a:extLst>
            </p:cNvPr>
            <p:cNvCxnSpPr/>
            <p:nvPr/>
          </p:nvCxnSpPr>
          <p:spPr bwMode="white">
            <a:xfrm>
              <a:off x="8625254" y="4360985"/>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575169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A85DE-155D-0770-8D56-0ABC98D5CCB0}"/>
              </a:ext>
            </a:extLst>
          </p:cNvPr>
          <p:cNvSpPr>
            <a:spLocks noGrp="1"/>
          </p:cNvSpPr>
          <p:nvPr>
            <p:ph type="title"/>
          </p:nvPr>
        </p:nvSpPr>
        <p:spPr/>
        <p:txBody>
          <a:bodyPr/>
          <a:lstStyle/>
          <a:p>
            <a:r>
              <a:rPr lang="pl-PL" dirty="0"/>
              <a:t>Fortran</a:t>
            </a:r>
          </a:p>
        </p:txBody>
      </p:sp>
      <p:sp>
        <p:nvSpPr>
          <p:cNvPr id="3" name="Content Placeholder 2">
            <a:extLst>
              <a:ext uri="{FF2B5EF4-FFF2-40B4-BE49-F238E27FC236}">
                <a16:creationId xmlns:a16="http://schemas.microsoft.com/office/drawing/2014/main" id="{C6BBB277-24EF-2B87-8ED8-C58881A8C69F}"/>
              </a:ext>
            </a:extLst>
          </p:cNvPr>
          <p:cNvSpPr>
            <a:spLocks noGrp="1"/>
          </p:cNvSpPr>
          <p:nvPr>
            <p:ph sz="quarter" idx="13"/>
          </p:nvPr>
        </p:nvSpPr>
        <p:spPr>
          <a:xfrm>
            <a:off x="761999" y="2443527"/>
            <a:ext cx="3348000" cy="3624764"/>
          </a:xfrm>
        </p:spPr>
        <p:txBody>
          <a:bodyPr>
            <a:normAutofit/>
          </a:bodyPr>
          <a:lstStyle/>
          <a:p>
            <a:r>
              <a:rPr lang="pl-PL" sz="1800" dirty="0"/>
              <a:t>Jeden z pierwszych języków programowania,</a:t>
            </a:r>
          </a:p>
          <a:p>
            <a:r>
              <a:rPr lang="pl-PL" sz="1800" dirty="0"/>
              <a:t>Powstał w 1957r w IBM dla zastosowań naukowych i inżynierskich,</a:t>
            </a:r>
          </a:p>
          <a:p>
            <a:endParaRPr lang="pl-PL" sz="1800" dirty="0"/>
          </a:p>
        </p:txBody>
      </p:sp>
      <p:sp>
        <p:nvSpPr>
          <p:cNvPr id="4" name="Slide Number Placeholder 3">
            <a:extLst>
              <a:ext uri="{FF2B5EF4-FFF2-40B4-BE49-F238E27FC236}">
                <a16:creationId xmlns:a16="http://schemas.microsoft.com/office/drawing/2014/main" id="{9E665B49-540B-E6E6-BA73-EAF697341392}"/>
              </a:ext>
            </a:extLst>
          </p:cNvPr>
          <p:cNvSpPr>
            <a:spLocks noGrp="1"/>
          </p:cNvSpPr>
          <p:nvPr>
            <p:ph type="sldNum" sz="quarter" idx="12"/>
          </p:nvPr>
        </p:nvSpPr>
        <p:spPr/>
        <p:txBody>
          <a:bodyPr/>
          <a:lstStyle/>
          <a:p>
            <a:fld id="{7AAC19ED-7CFA-4AF2-BE7E-6017F4B12C94}" type="slidenum">
              <a:rPr lang="en-US" noProof="0" smtClean="0"/>
              <a:pPr/>
              <a:t>10</a:t>
            </a:fld>
            <a:endParaRPr lang="en-US" noProof="0" dirty="0"/>
          </a:p>
        </p:txBody>
      </p:sp>
      <p:sp>
        <p:nvSpPr>
          <p:cNvPr id="5" name="Content Placeholder 4">
            <a:extLst>
              <a:ext uri="{FF2B5EF4-FFF2-40B4-BE49-F238E27FC236}">
                <a16:creationId xmlns:a16="http://schemas.microsoft.com/office/drawing/2014/main" id="{2AED8334-8002-3F8A-CC76-204668A8E933}"/>
              </a:ext>
            </a:extLst>
          </p:cNvPr>
          <p:cNvSpPr>
            <a:spLocks noGrp="1"/>
          </p:cNvSpPr>
          <p:nvPr>
            <p:ph sz="quarter" idx="14"/>
          </p:nvPr>
        </p:nvSpPr>
        <p:spPr>
          <a:xfrm>
            <a:off x="4421999" y="2443527"/>
            <a:ext cx="3348000" cy="3319964"/>
          </a:xfrm>
        </p:spPr>
        <p:txBody>
          <a:bodyPr>
            <a:normAutofit/>
          </a:bodyPr>
          <a:lstStyle/>
          <a:p>
            <a:r>
              <a:rPr lang="pl-PL" sz="1800" dirty="0"/>
              <a:t>Cały czas powszechnie stosowany ze względu na prostą składnię oraz wysoką wydajność,</a:t>
            </a:r>
          </a:p>
          <a:p>
            <a:r>
              <a:rPr lang="pl-PL" sz="1800" dirty="0"/>
              <a:t>Testowane są nim obecnie najszybsze i najpotężniejsze superkomputery.</a:t>
            </a:r>
          </a:p>
        </p:txBody>
      </p:sp>
      <p:pic>
        <p:nvPicPr>
          <p:cNvPr id="14" name="Content Placeholder 13">
            <a:extLst>
              <a:ext uri="{FF2B5EF4-FFF2-40B4-BE49-F238E27FC236}">
                <a16:creationId xmlns:a16="http://schemas.microsoft.com/office/drawing/2014/main" id="{7AD765A5-8C93-407C-5A54-8E22531E3940}"/>
              </a:ext>
            </a:extLst>
          </p:cNvPr>
          <p:cNvPicPr>
            <a:picLocks noGrp="1" noChangeAspect="1"/>
          </p:cNvPicPr>
          <p:nvPr>
            <p:ph sz="quarter" idx="15"/>
          </p:nvPr>
        </p:nvPicPr>
        <p:blipFill>
          <a:blip r:embed="rId2"/>
          <a:stretch>
            <a:fillRect/>
          </a:stretch>
        </p:blipFill>
        <p:spPr>
          <a:xfrm>
            <a:off x="761999" y="4503707"/>
            <a:ext cx="3502800" cy="1564584"/>
          </a:xfrm>
        </p:spPr>
      </p:pic>
      <p:sp>
        <p:nvSpPr>
          <p:cNvPr id="17" name="TextBox 16">
            <a:extLst>
              <a:ext uri="{FF2B5EF4-FFF2-40B4-BE49-F238E27FC236}">
                <a16:creationId xmlns:a16="http://schemas.microsoft.com/office/drawing/2014/main" id="{D0B1CD1C-FA32-C566-95EE-248EFA52AD8D}"/>
              </a:ext>
            </a:extLst>
          </p:cNvPr>
          <p:cNvSpPr txBox="1"/>
          <p:nvPr/>
        </p:nvSpPr>
        <p:spPr>
          <a:xfrm>
            <a:off x="8081999" y="2443527"/>
            <a:ext cx="3223491" cy="3139321"/>
          </a:xfrm>
          <a:prstGeom prst="rect">
            <a:avLst/>
          </a:prstGeom>
          <a:noFill/>
        </p:spPr>
        <p:txBody>
          <a:bodyPr wrap="square" rtlCol="0">
            <a:spAutoFit/>
          </a:bodyPr>
          <a:lstStyle/>
          <a:p>
            <a:pPr marL="285750" indent="-285750">
              <a:buFont typeface="Arial" panose="020B0604020202020204" pitchFamily="34" charset="0"/>
              <a:buChar char="•"/>
            </a:pPr>
            <a:r>
              <a:rPr lang="pl-PL" dirty="0"/>
              <a:t>Obecne wersje umożliwiają programowanie strukturalne, obiektowe, modularne oraz równoległe.</a:t>
            </a:r>
          </a:p>
          <a:p>
            <a:pPr marL="285750" indent="-285750">
              <a:buFont typeface="Arial" panose="020B0604020202020204" pitchFamily="34" charset="0"/>
              <a:buChar char="•"/>
            </a:pPr>
            <a:endParaRPr lang="pl-PL" dirty="0"/>
          </a:p>
          <a:p>
            <a:pPr marL="285750" indent="-285750">
              <a:buFont typeface="Arial" panose="020B0604020202020204" pitchFamily="34" charset="0"/>
              <a:buChar char="•"/>
            </a:pPr>
            <a:r>
              <a:rPr lang="pl-PL" dirty="0"/>
              <a:t>Dodatkowo w nowszych kompilatorach są obecne możliwości graficzne, które pozwalają na wizualizację wyników obliczeń (wykresy, tablice wielowymiarowe)</a:t>
            </a:r>
          </a:p>
        </p:txBody>
      </p:sp>
    </p:spTree>
    <p:extLst>
      <p:ext uri="{BB962C8B-B14F-4D97-AF65-F5344CB8AC3E}">
        <p14:creationId xmlns:p14="http://schemas.microsoft.com/office/powerpoint/2010/main" val="3312887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FF725-921E-C801-3445-9FF489E88077}"/>
              </a:ext>
            </a:extLst>
          </p:cNvPr>
          <p:cNvSpPr>
            <a:spLocks noGrp="1"/>
          </p:cNvSpPr>
          <p:nvPr>
            <p:ph type="title"/>
          </p:nvPr>
        </p:nvSpPr>
        <p:spPr/>
        <p:txBody>
          <a:bodyPr/>
          <a:lstStyle/>
          <a:p>
            <a:r>
              <a:rPr lang="pl-PL" dirty="0"/>
              <a:t>Bibliografia</a:t>
            </a:r>
          </a:p>
        </p:txBody>
      </p:sp>
      <p:sp>
        <p:nvSpPr>
          <p:cNvPr id="3" name="Slide Number Placeholder 2">
            <a:extLst>
              <a:ext uri="{FF2B5EF4-FFF2-40B4-BE49-F238E27FC236}">
                <a16:creationId xmlns:a16="http://schemas.microsoft.com/office/drawing/2014/main" id="{F8F5C88A-C878-2317-3C44-3551F25799DB}"/>
              </a:ext>
            </a:extLst>
          </p:cNvPr>
          <p:cNvSpPr>
            <a:spLocks noGrp="1"/>
          </p:cNvSpPr>
          <p:nvPr>
            <p:ph type="sldNum" sz="quarter" idx="12"/>
          </p:nvPr>
        </p:nvSpPr>
        <p:spPr/>
        <p:txBody>
          <a:bodyPr/>
          <a:lstStyle/>
          <a:p>
            <a:fld id="{7AAC19ED-7CFA-4AF2-BE7E-6017F4B12C94}" type="slidenum">
              <a:rPr lang="en-US" noProof="0" smtClean="0"/>
              <a:t>11</a:t>
            </a:fld>
            <a:endParaRPr lang="en-US" noProof="0" dirty="0"/>
          </a:p>
        </p:txBody>
      </p:sp>
      <p:sp>
        <p:nvSpPr>
          <p:cNvPr id="4" name="TextBox 3">
            <a:extLst>
              <a:ext uri="{FF2B5EF4-FFF2-40B4-BE49-F238E27FC236}">
                <a16:creationId xmlns:a16="http://schemas.microsoft.com/office/drawing/2014/main" id="{372B0631-C813-37C7-43D7-F337BB84859A}"/>
              </a:ext>
            </a:extLst>
          </p:cNvPr>
          <p:cNvSpPr txBox="1"/>
          <p:nvPr/>
        </p:nvSpPr>
        <p:spPr>
          <a:xfrm>
            <a:off x="427839" y="1669408"/>
            <a:ext cx="10620462" cy="5678478"/>
          </a:xfrm>
          <a:prstGeom prst="rect">
            <a:avLst/>
          </a:prstGeom>
          <a:noFill/>
        </p:spPr>
        <p:txBody>
          <a:bodyPr wrap="square" rtlCol="0">
            <a:spAutoFit/>
          </a:bodyPr>
          <a:lstStyle/>
          <a:p>
            <a:r>
              <a:rPr lang="en-US" sz="1100">
                <a:solidFill>
                  <a:srgbClr val="000000"/>
                </a:solidFill>
              </a:rPr>
              <a:t>Kroese</a:t>
            </a:r>
            <a:r>
              <a:rPr lang="en-US" sz="1100" dirty="0">
                <a:solidFill>
                  <a:srgbClr val="000000"/>
                </a:solidFill>
              </a:rPr>
              <a:t>, D. P.; Brereton, T.; </a:t>
            </a:r>
            <a:r>
              <a:rPr lang="en-US" sz="1100" dirty="0" err="1">
                <a:solidFill>
                  <a:srgbClr val="000000"/>
                </a:solidFill>
              </a:rPr>
              <a:t>Taimre</a:t>
            </a:r>
            <a:r>
              <a:rPr lang="en-US" sz="1100" dirty="0">
                <a:solidFill>
                  <a:srgbClr val="000000"/>
                </a:solidFill>
              </a:rPr>
              <a:t>, T.; Botev, Z. I. (2014). </a:t>
            </a:r>
            <a:r>
              <a:rPr lang="en-US" sz="1100" dirty="0">
                <a:solidFill>
                  <a:srgbClr val="000000"/>
                </a:solidFill>
                <a:hlinkClick r:id="rId2">
                  <a:extLst>
                    <a:ext uri="{A12FA001-AC4F-418D-AE19-62706E023703}">
                      <ahyp:hlinkClr xmlns:ahyp="http://schemas.microsoft.com/office/drawing/2018/hyperlinkcolor" val="tx"/>
                    </a:ext>
                  </a:extLst>
                </a:hlinkClick>
              </a:rPr>
              <a:t>"Why the Monte Carlo method is so important today"</a:t>
            </a:r>
            <a:r>
              <a:rPr lang="en-US" sz="1100" dirty="0">
                <a:solidFill>
                  <a:srgbClr val="000000"/>
                </a:solidFill>
              </a:rPr>
              <a:t>. WIREs </a:t>
            </a:r>
            <a:r>
              <a:rPr lang="en-US" sz="1100" dirty="0" err="1">
                <a:solidFill>
                  <a:srgbClr val="000000"/>
                </a:solidFill>
              </a:rPr>
              <a:t>Comput</a:t>
            </a:r>
            <a:r>
              <a:rPr lang="en-US" sz="1100" dirty="0">
                <a:solidFill>
                  <a:srgbClr val="000000"/>
                </a:solidFill>
              </a:rPr>
              <a:t> Stat. 6 (6): 386–392. </a:t>
            </a:r>
            <a:r>
              <a:rPr lang="en-US" sz="1100" dirty="0">
                <a:solidFill>
                  <a:srgbClr val="000000"/>
                </a:solidFill>
                <a:hlinkClick r:id="rId3" tooltip="Doi (identifier)">
                  <a:extLst>
                    <a:ext uri="{A12FA001-AC4F-418D-AE19-62706E023703}">
                      <ahyp:hlinkClr xmlns:ahyp="http://schemas.microsoft.com/office/drawing/2018/hyperlinkcolor" val="tx"/>
                    </a:ext>
                  </a:extLst>
                </a:hlinkClick>
              </a:rPr>
              <a:t>doi</a:t>
            </a:r>
            <a:r>
              <a:rPr lang="en-US" sz="1100" dirty="0">
                <a:solidFill>
                  <a:srgbClr val="000000"/>
                </a:solidFill>
              </a:rPr>
              <a:t>:</a:t>
            </a:r>
            <a:r>
              <a:rPr lang="en-US" sz="1100" dirty="0">
                <a:solidFill>
                  <a:srgbClr val="000000"/>
                </a:solidFill>
                <a:hlinkClick r:id="rId4">
                  <a:extLst>
                    <a:ext uri="{A12FA001-AC4F-418D-AE19-62706E023703}">
                      <ahyp:hlinkClr xmlns:ahyp="http://schemas.microsoft.com/office/drawing/2018/hyperlinkcolor" val="tx"/>
                    </a:ext>
                  </a:extLst>
                </a:hlinkClick>
              </a:rPr>
              <a:t>10.1002/wics.1314</a:t>
            </a:r>
            <a:r>
              <a:rPr lang="en-US" sz="1100" dirty="0">
                <a:solidFill>
                  <a:srgbClr val="000000"/>
                </a:solidFill>
              </a:rPr>
              <a:t>. </a:t>
            </a:r>
            <a:r>
              <a:rPr lang="en-US" sz="1100" dirty="0">
                <a:solidFill>
                  <a:srgbClr val="000000"/>
                </a:solidFill>
                <a:hlinkClick r:id="rId5" tooltip="S2CID (identifier)">
                  <a:extLst>
                    <a:ext uri="{A12FA001-AC4F-418D-AE19-62706E023703}">
                      <ahyp:hlinkClr xmlns:ahyp="http://schemas.microsoft.com/office/drawing/2018/hyperlinkcolor" val="tx"/>
                    </a:ext>
                  </a:extLst>
                </a:hlinkClick>
              </a:rPr>
              <a:t>S2CID</a:t>
            </a:r>
            <a:r>
              <a:rPr lang="en-US" sz="1100" dirty="0">
                <a:solidFill>
                  <a:srgbClr val="000000"/>
                </a:solidFill>
              </a:rPr>
              <a:t> </a:t>
            </a:r>
            <a:r>
              <a:rPr lang="en-US" sz="1100" dirty="0">
                <a:solidFill>
                  <a:srgbClr val="000000"/>
                </a:solidFill>
                <a:hlinkClick r:id="rId6">
                  <a:extLst>
                    <a:ext uri="{A12FA001-AC4F-418D-AE19-62706E023703}">
                      <ahyp:hlinkClr xmlns:ahyp="http://schemas.microsoft.com/office/drawing/2018/hyperlinkcolor" val="tx"/>
                    </a:ext>
                  </a:extLst>
                </a:hlinkClick>
              </a:rPr>
              <a:t>18521840</a:t>
            </a:r>
            <a:r>
              <a:rPr lang="en-US" sz="1100" dirty="0">
                <a:solidFill>
                  <a:srgbClr val="000000"/>
                </a:solidFill>
              </a:rPr>
              <a:t>.</a:t>
            </a:r>
          </a:p>
          <a:p>
            <a:endParaRPr lang="pl-PL" sz="1100" dirty="0">
              <a:solidFill>
                <a:srgbClr val="000000"/>
              </a:solidFill>
            </a:endParaRPr>
          </a:p>
          <a:p>
            <a:r>
              <a:rPr lang="pl-PL" sz="1100" dirty="0" err="1">
                <a:solidFill>
                  <a:srgbClr val="000000"/>
                </a:solidFill>
              </a:rPr>
              <a:t>Efficient</a:t>
            </a:r>
            <a:r>
              <a:rPr lang="pl-PL" sz="1100" dirty="0">
                <a:solidFill>
                  <a:srgbClr val="000000"/>
                </a:solidFill>
              </a:rPr>
              <a:t> Monte Carlo </a:t>
            </a:r>
            <a:r>
              <a:rPr lang="pl-PL" sz="1100" dirty="0" err="1">
                <a:solidFill>
                  <a:srgbClr val="000000"/>
                </a:solidFill>
              </a:rPr>
              <a:t>simulations</a:t>
            </a:r>
            <a:r>
              <a:rPr lang="pl-PL" sz="1100" dirty="0">
                <a:solidFill>
                  <a:srgbClr val="000000"/>
                </a:solidFill>
              </a:rPr>
              <a:t> </a:t>
            </a:r>
            <a:r>
              <a:rPr lang="pl-PL" sz="1100" dirty="0" err="1">
                <a:solidFill>
                  <a:srgbClr val="000000"/>
                </a:solidFill>
              </a:rPr>
              <a:t>using</a:t>
            </a:r>
            <a:r>
              <a:rPr lang="pl-PL" sz="1100" dirty="0">
                <a:solidFill>
                  <a:srgbClr val="000000"/>
                </a:solidFill>
              </a:rPr>
              <a:t> a </a:t>
            </a:r>
            <a:r>
              <a:rPr lang="pl-PL" sz="1100" dirty="0" err="1">
                <a:solidFill>
                  <a:srgbClr val="000000"/>
                </a:solidFill>
              </a:rPr>
              <a:t>shuffled</a:t>
            </a:r>
            <a:r>
              <a:rPr lang="pl-PL" sz="1100" dirty="0">
                <a:solidFill>
                  <a:srgbClr val="000000"/>
                </a:solidFill>
              </a:rPr>
              <a:t> </a:t>
            </a:r>
            <a:r>
              <a:rPr lang="pl-PL" sz="1100" dirty="0" err="1">
                <a:solidFill>
                  <a:srgbClr val="000000"/>
                </a:solidFill>
              </a:rPr>
              <a:t>nested</a:t>
            </a:r>
            <a:r>
              <a:rPr lang="pl-PL" sz="1100" dirty="0">
                <a:solidFill>
                  <a:srgbClr val="000000"/>
                </a:solidFill>
              </a:rPr>
              <a:t> </a:t>
            </a:r>
            <a:r>
              <a:rPr lang="pl-PL" sz="1100" dirty="0" err="1">
                <a:solidFill>
                  <a:srgbClr val="000000"/>
                </a:solidFill>
              </a:rPr>
              <a:t>Weyl</a:t>
            </a:r>
            <a:r>
              <a:rPr lang="pl-PL" sz="1100" dirty="0">
                <a:solidFill>
                  <a:srgbClr val="000000"/>
                </a:solidFill>
              </a:rPr>
              <a:t> </a:t>
            </a:r>
            <a:r>
              <a:rPr lang="pl-PL" sz="1100" dirty="0" err="1">
                <a:solidFill>
                  <a:srgbClr val="000000"/>
                </a:solidFill>
              </a:rPr>
              <a:t>sequence</a:t>
            </a:r>
            <a:r>
              <a:rPr lang="pl-PL" sz="1100" dirty="0">
                <a:solidFill>
                  <a:srgbClr val="000000"/>
                </a:solidFill>
              </a:rPr>
              <a:t> </a:t>
            </a:r>
            <a:r>
              <a:rPr lang="pl-PL" sz="1100" dirty="0" err="1">
                <a:solidFill>
                  <a:srgbClr val="000000"/>
                </a:solidFill>
              </a:rPr>
              <a:t>random</a:t>
            </a:r>
            <a:r>
              <a:rPr lang="pl-PL" sz="1100" dirty="0">
                <a:solidFill>
                  <a:srgbClr val="000000"/>
                </a:solidFill>
              </a:rPr>
              <a:t> </a:t>
            </a:r>
            <a:r>
              <a:rPr lang="pl-PL" sz="1100" dirty="0" err="1">
                <a:solidFill>
                  <a:srgbClr val="000000"/>
                </a:solidFill>
              </a:rPr>
              <a:t>number</a:t>
            </a:r>
            <a:r>
              <a:rPr lang="pl-PL" sz="1100" dirty="0">
                <a:solidFill>
                  <a:srgbClr val="000000"/>
                </a:solidFill>
              </a:rPr>
              <a:t> generator</a:t>
            </a:r>
            <a:br>
              <a:rPr lang="pl-PL" sz="1100" dirty="0">
                <a:solidFill>
                  <a:srgbClr val="000000"/>
                </a:solidFill>
              </a:rPr>
            </a:br>
            <a:r>
              <a:rPr lang="pl-PL" sz="1100" dirty="0">
                <a:solidFill>
                  <a:srgbClr val="000000"/>
                </a:solidFill>
              </a:rPr>
              <a:t>By: </a:t>
            </a:r>
            <a:r>
              <a:rPr lang="pl-PL" sz="1100" dirty="0" err="1">
                <a:solidFill>
                  <a:srgbClr val="000000"/>
                </a:solidFill>
              </a:rPr>
              <a:t>Tretiakov</a:t>
            </a:r>
            <a:r>
              <a:rPr lang="pl-PL" sz="1100" dirty="0">
                <a:solidFill>
                  <a:srgbClr val="000000"/>
                </a:solidFill>
              </a:rPr>
              <a:t>, KV; Wojciechowski, KW</a:t>
            </a:r>
            <a:br>
              <a:rPr lang="pl-PL" sz="1100" dirty="0">
                <a:solidFill>
                  <a:srgbClr val="000000"/>
                </a:solidFill>
              </a:rPr>
            </a:br>
            <a:r>
              <a:rPr lang="pl-PL" sz="1100" dirty="0">
                <a:solidFill>
                  <a:srgbClr val="000000"/>
                </a:solidFill>
              </a:rPr>
              <a:t>PHYSICAL REVIEW E   Volume: ‏ 60   </a:t>
            </a:r>
            <a:r>
              <a:rPr lang="pl-PL" sz="1100" dirty="0" err="1">
                <a:solidFill>
                  <a:srgbClr val="000000"/>
                </a:solidFill>
              </a:rPr>
              <a:t>Issue</a:t>
            </a:r>
            <a:r>
              <a:rPr lang="pl-PL" sz="1100" dirty="0">
                <a:solidFill>
                  <a:srgbClr val="000000"/>
                </a:solidFill>
              </a:rPr>
              <a:t>: ‏ 6   </a:t>
            </a:r>
            <a:r>
              <a:rPr lang="pl-PL" sz="1100" dirty="0" err="1">
                <a:solidFill>
                  <a:srgbClr val="000000"/>
                </a:solidFill>
              </a:rPr>
              <a:t>Pages</a:t>
            </a:r>
            <a:r>
              <a:rPr lang="pl-PL" sz="1100" dirty="0">
                <a:solidFill>
                  <a:srgbClr val="000000"/>
                </a:solidFill>
              </a:rPr>
              <a:t>: ‏ 7626-7628   Part: ‏ B   </a:t>
            </a:r>
            <a:r>
              <a:rPr lang="pl-PL" sz="1100" dirty="0" err="1">
                <a:solidFill>
                  <a:srgbClr val="000000"/>
                </a:solidFill>
              </a:rPr>
              <a:t>Published</a:t>
            </a:r>
            <a:r>
              <a:rPr lang="pl-PL" sz="1100" dirty="0">
                <a:solidFill>
                  <a:srgbClr val="000000"/>
                </a:solidFill>
              </a:rPr>
              <a:t>: ‏ DEC 1999</a:t>
            </a:r>
          </a:p>
          <a:p>
            <a:endParaRPr lang="pl-PL" sz="1100" dirty="0">
              <a:solidFill>
                <a:srgbClr val="000000"/>
              </a:solidFill>
            </a:endParaRPr>
          </a:p>
          <a:p>
            <a:r>
              <a:rPr lang="pl-PL" sz="1100" dirty="0" err="1">
                <a:solidFill>
                  <a:srgbClr val="000000"/>
                </a:solidFill>
              </a:rPr>
              <a:t>Barker</a:t>
            </a:r>
            <a:r>
              <a:rPr lang="pl-PL" sz="1100" dirty="0">
                <a:solidFill>
                  <a:srgbClr val="000000"/>
                </a:solidFill>
              </a:rPr>
              <a:t>, Elaine; </a:t>
            </a:r>
            <a:r>
              <a:rPr lang="pl-PL" sz="1100" dirty="0" err="1">
                <a:solidFill>
                  <a:srgbClr val="000000"/>
                </a:solidFill>
              </a:rPr>
              <a:t>Barker</a:t>
            </a:r>
            <a:r>
              <a:rPr lang="pl-PL" sz="1100" dirty="0">
                <a:solidFill>
                  <a:srgbClr val="000000"/>
                </a:solidFill>
              </a:rPr>
              <a:t>, William; Burr, William; </a:t>
            </a:r>
            <a:r>
              <a:rPr lang="pl-PL" sz="1100" dirty="0" err="1">
                <a:solidFill>
                  <a:srgbClr val="000000"/>
                </a:solidFill>
              </a:rPr>
              <a:t>Polk</a:t>
            </a:r>
            <a:r>
              <a:rPr lang="pl-PL" sz="1100" dirty="0">
                <a:solidFill>
                  <a:srgbClr val="000000"/>
                </a:solidFill>
              </a:rPr>
              <a:t>, William; </a:t>
            </a:r>
            <a:r>
              <a:rPr lang="pl-PL" sz="1100" dirty="0" err="1">
                <a:solidFill>
                  <a:srgbClr val="000000"/>
                </a:solidFill>
              </a:rPr>
              <a:t>Smid</a:t>
            </a:r>
            <a:r>
              <a:rPr lang="pl-PL" sz="1100" dirty="0">
                <a:solidFill>
                  <a:srgbClr val="000000"/>
                </a:solidFill>
              </a:rPr>
              <a:t>, Miles (</a:t>
            </a:r>
            <a:r>
              <a:rPr lang="pl-PL" sz="1100" dirty="0" err="1">
                <a:solidFill>
                  <a:srgbClr val="000000"/>
                </a:solidFill>
              </a:rPr>
              <a:t>July</a:t>
            </a:r>
            <a:r>
              <a:rPr lang="pl-PL" sz="1100" dirty="0">
                <a:solidFill>
                  <a:srgbClr val="000000"/>
                </a:solidFill>
              </a:rPr>
              <a:t> 2012). </a:t>
            </a:r>
            <a:r>
              <a:rPr lang="pl-PL" sz="1100" dirty="0">
                <a:solidFill>
                  <a:srgbClr val="000000"/>
                </a:solidFill>
                <a:hlinkClick r:id="rId7">
                  <a:extLst>
                    <a:ext uri="{A12FA001-AC4F-418D-AE19-62706E023703}">
                      <ahyp:hlinkClr xmlns:ahyp="http://schemas.microsoft.com/office/drawing/2018/hyperlinkcolor" val="tx"/>
                    </a:ext>
                  </a:extLst>
                </a:hlinkClick>
              </a:rPr>
              <a:t>"</a:t>
            </a:r>
            <a:r>
              <a:rPr lang="pl-PL" sz="1100" dirty="0" err="1">
                <a:solidFill>
                  <a:srgbClr val="000000"/>
                </a:solidFill>
                <a:hlinkClick r:id="rId7">
                  <a:extLst>
                    <a:ext uri="{A12FA001-AC4F-418D-AE19-62706E023703}">
                      <ahyp:hlinkClr xmlns:ahyp="http://schemas.microsoft.com/office/drawing/2018/hyperlinkcolor" val="tx"/>
                    </a:ext>
                  </a:extLst>
                </a:hlinkClick>
              </a:rPr>
              <a:t>Recommendation</a:t>
            </a:r>
            <a:r>
              <a:rPr lang="pl-PL" sz="1100" dirty="0">
                <a:solidFill>
                  <a:srgbClr val="000000"/>
                </a:solidFill>
                <a:hlinkClick r:id="rId7">
                  <a:extLst>
                    <a:ext uri="{A12FA001-AC4F-418D-AE19-62706E023703}">
                      <ahyp:hlinkClr xmlns:ahyp="http://schemas.microsoft.com/office/drawing/2018/hyperlinkcolor" val="tx"/>
                    </a:ext>
                  </a:extLst>
                </a:hlinkClick>
              </a:rPr>
              <a:t> for </a:t>
            </a:r>
            <a:r>
              <a:rPr lang="pl-PL" sz="1100" dirty="0" err="1">
                <a:solidFill>
                  <a:srgbClr val="000000"/>
                </a:solidFill>
                <a:hlinkClick r:id="rId7">
                  <a:extLst>
                    <a:ext uri="{A12FA001-AC4F-418D-AE19-62706E023703}">
                      <ahyp:hlinkClr xmlns:ahyp="http://schemas.microsoft.com/office/drawing/2018/hyperlinkcolor" val="tx"/>
                    </a:ext>
                  </a:extLst>
                </a:hlinkClick>
              </a:rPr>
              <a:t>Key</a:t>
            </a:r>
            <a:r>
              <a:rPr lang="pl-PL" sz="1100" dirty="0">
                <a:solidFill>
                  <a:srgbClr val="000000"/>
                </a:solidFill>
                <a:hlinkClick r:id="rId7">
                  <a:extLst>
                    <a:ext uri="{A12FA001-AC4F-418D-AE19-62706E023703}">
                      <ahyp:hlinkClr xmlns:ahyp="http://schemas.microsoft.com/office/drawing/2018/hyperlinkcolor" val="tx"/>
                    </a:ext>
                  </a:extLst>
                </a:hlinkClick>
              </a:rPr>
              <a:t> Management"</a:t>
            </a:r>
            <a:r>
              <a:rPr lang="pl-PL" sz="1100" dirty="0">
                <a:solidFill>
                  <a:srgbClr val="000000"/>
                </a:solidFill>
              </a:rPr>
              <a:t> (PDF). </a:t>
            </a:r>
            <a:r>
              <a:rPr lang="pl-PL" sz="1100" dirty="0">
                <a:solidFill>
                  <a:srgbClr val="000000"/>
                </a:solidFill>
                <a:hlinkClick r:id="rId8" tooltip="NIST">
                  <a:extLst>
                    <a:ext uri="{A12FA001-AC4F-418D-AE19-62706E023703}">
                      <ahyp:hlinkClr xmlns:ahyp="http://schemas.microsoft.com/office/drawing/2018/hyperlinkcolor" val="tx"/>
                    </a:ext>
                  </a:extLst>
                </a:hlinkClick>
              </a:rPr>
              <a:t>NIST</a:t>
            </a:r>
            <a:r>
              <a:rPr lang="pl-PL" sz="1100" dirty="0">
                <a:solidFill>
                  <a:srgbClr val="000000"/>
                </a:solidFill>
              </a:rPr>
              <a:t> Special </a:t>
            </a:r>
            <a:r>
              <a:rPr lang="pl-PL" sz="1100" dirty="0" err="1">
                <a:solidFill>
                  <a:srgbClr val="000000"/>
                </a:solidFill>
              </a:rPr>
              <a:t>Publication</a:t>
            </a:r>
            <a:r>
              <a:rPr lang="pl-PL" sz="1100" dirty="0">
                <a:solidFill>
                  <a:srgbClr val="000000"/>
                </a:solidFill>
              </a:rPr>
              <a:t> 800-57. </a:t>
            </a:r>
            <a:r>
              <a:rPr lang="pl-PL" sz="1100" dirty="0">
                <a:solidFill>
                  <a:srgbClr val="000000"/>
                </a:solidFill>
                <a:hlinkClick r:id="rId8" tooltip="NIST">
                  <a:extLst>
                    <a:ext uri="{A12FA001-AC4F-418D-AE19-62706E023703}">
                      <ahyp:hlinkClr xmlns:ahyp="http://schemas.microsoft.com/office/drawing/2018/hyperlinkcolor" val="tx"/>
                    </a:ext>
                  </a:extLst>
                </a:hlinkClick>
              </a:rPr>
              <a:t>NIST</a:t>
            </a:r>
            <a:r>
              <a:rPr lang="pl-PL" sz="1100" dirty="0">
                <a:solidFill>
                  <a:srgbClr val="000000"/>
                </a:solidFill>
              </a:rPr>
              <a:t>. </a:t>
            </a:r>
            <a:r>
              <a:rPr lang="pl-PL" sz="1100" dirty="0" err="1">
                <a:solidFill>
                  <a:srgbClr val="000000"/>
                </a:solidFill>
              </a:rPr>
              <a:t>Retrieved</a:t>
            </a:r>
            <a:r>
              <a:rPr lang="pl-PL" sz="1100" dirty="0">
                <a:solidFill>
                  <a:srgbClr val="000000"/>
                </a:solidFill>
              </a:rPr>
              <a:t> 19 August 2013.</a:t>
            </a:r>
          </a:p>
          <a:p>
            <a:endParaRPr lang="pl-PL" sz="1100" dirty="0">
              <a:solidFill>
                <a:srgbClr val="000000"/>
              </a:solidFill>
            </a:endParaRPr>
          </a:p>
          <a:p>
            <a:pPr algn="l"/>
            <a:r>
              <a:rPr lang="pl-PL" sz="1100" dirty="0">
                <a:solidFill>
                  <a:srgbClr val="000000"/>
                </a:solidFill>
              </a:rPr>
              <a:t> </a:t>
            </a:r>
            <a:r>
              <a:rPr lang="pl-PL" sz="1100" dirty="0">
                <a:solidFill>
                  <a:srgbClr val="000000"/>
                </a:solidFill>
                <a:hlinkClick r:id="rId9">
                  <a:extLst>
                    <a:ext uri="{A12FA001-AC4F-418D-AE19-62706E023703}">
                      <ahyp:hlinkClr xmlns:ahyp="http://schemas.microsoft.com/office/drawing/2018/hyperlinkcolor" val="tx"/>
                    </a:ext>
                  </a:extLst>
                </a:hlinkClick>
              </a:rPr>
              <a:t>"</a:t>
            </a:r>
            <a:r>
              <a:rPr lang="pl-PL" sz="1100" dirty="0" err="1">
                <a:solidFill>
                  <a:srgbClr val="000000"/>
                </a:solidFill>
                <a:hlinkClick r:id="rId9">
                  <a:extLst>
                    <a:ext uri="{A12FA001-AC4F-418D-AE19-62706E023703}">
                      <ahyp:hlinkClr xmlns:ahyp="http://schemas.microsoft.com/office/drawing/2018/hyperlinkcolor" val="tx"/>
                    </a:ext>
                  </a:extLst>
                </a:hlinkClick>
              </a:rPr>
              <a:t>Pseudorandom</a:t>
            </a:r>
            <a:r>
              <a:rPr lang="pl-PL" sz="1100" dirty="0">
                <a:solidFill>
                  <a:srgbClr val="000000"/>
                </a:solidFill>
                <a:hlinkClick r:id="rId9">
                  <a:extLst>
                    <a:ext uri="{A12FA001-AC4F-418D-AE19-62706E023703}">
                      <ahyp:hlinkClr xmlns:ahyp="http://schemas.microsoft.com/office/drawing/2018/hyperlinkcolor" val="tx"/>
                    </a:ext>
                  </a:extLst>
                </a:hlinkClick>
              </a:rPr>
              <a:t> </a:t>
            </a:r>
            <a:r>
              <a:rPr lang="pl-PL" sz="1100" dirty="0" err="1">
                <a:solidFill>
                  <a:srgbClr val="000000"/>
                </a:solidFill>
                <a:hlinkClick r:id="rId9">
                  <a:extLst>
                    <a:ext uri="{A12FA001-AC4F-418D-AE19-62706E023703}">
                      <ahyp:hlinkClr xmlns:ahyp="http://schemas.microsoft.com/office/drawing/2018/hyperlinkcolor" val="tx"/>
                    </a:ext>
                  </a:extLst>
                </a:hlinkClick>
              </a:rPr>
              <a:t>number</a:t>
            </a:r>
            <a:r>
              <a:rPr lang="pl-PL" sz="1100" dirty="0">
                <a:solidFill>
                  <a:srgbClr val="000000"/>
                </a:solidFill>
                <a:hlinkClick r:id="rId9">
                  <a:extLst>
                    <a:ext uri="{A12FA001-AC4F-418D-AE19-62706E023703}">
                      <ahyp:hlinkClr xmlns:ahyp="http://schemas.microsoft.com/office/drawing/2018/hyperlinkcolor" val="tx"/>
                    </a:ext>
                  </a:extLst>
                </a:hlinkClick>
              </a:rPr>
              <a:t> </a:t>
            </a:r>
            <a:r>
              <a:rPr lang="pl-PL" sz="1100" dirty="0" err="1">
                <a:solidFill>
                  <a:srgbClr val="000000"/>
                </a:solidFill>
                <a:hlinkClick r:id="rId9">
                  <a:extLst>
                    <a:ext uri="{A12FA001-AC4F-418D-AE19-62706E023703}">
                      <ahyp:hlinkClr xmlns:ahyp="http://schemas.microsoft.com/office/drawing/2018/hyperlinkcolor" val="tx"/>
                    </a:ext>
                  </a:extLst>
                </a:hlinkClick>
              </a:rPr>
              <a:t>generators</a:t>
            </a:r>
            <a:r>
              <a:rPr lang="pl-PL" sz="1100" dirty="0">
                <a:solidFill>
                  <a:srgbClr val="000000"/>
                </a:solidFill>
                <a:hlinkClick r:id="rId9">
                  <a:extLst>
                    <a:ext uri="{A12FA001-AC4F-418D-AE19-62706E023703}">
                      <ahyp:hlinkClr xmlns:ahyp="http://schemas.microsoft.com/office/drawing/2018/hyperlinkcolor" val="tx"/>
                    </a:ext>
                  </a:extLst>
                </a:hlinkClick>
              </a:rPr>
              <a:t>"</a:t>
            </a:r>
            <a:r>
              <a:rPr lang="pl-PL" sz="1100" dirty="0">
                <a:solidFill>
                  <a:srgbClr val="000000"/>
                </a:solidFill>
              </a:rPr>
              <a:t>. Khan </a:t>
            </a:r>
            <a:r>
              <a:rPr lang="pl-PL" sz="1100" dirty="0" err="1">
                <a:solidFill>
                  <a:srgbClr val="000000"/>
                </a:solidFill>
              </a:rPr>
              <a:t>Academy</a:t>
            </a:r>
            <a:r>
              <a:rPr lang="pl-PL" sz="1100" dirty="0">
                <a:solidFill>
                  <a:srgbClr val="000000"/>
                </a:solidFill>
              </a:rPr>
              <a:t>. </a:t>
            </a:r>
            <a:r>
              <a:rPr lang="pl-PL" sz="1100" dirty="0" err="1">
                <a:solidFill>
                  <a:srgbClr val="000000"/>
                </a:solidFill>
              </a:rPr>
              <a:t>Retrieved</a:t>
            </a:r>
            <a:r>
              <a:rPr lang="pl-PL" sz="1100" dirty="0">
                <a:solidFill>
                  <a:srgbClr val="000000"/>
                </a:solidFill>
              </a:rPr>
              <a:t> 2016-01-11.</a:t>
            </a:r>
          </a:p>
          <a:p>
            <a:pPr algn="l"/>
            <a:endParaRPr lang="pl-PL" sz="1100" dirty="0">
              <a:solidFill>
                <a:srgbClr val="000000"/>
              </a:solidFill>
            </a:endParaRPr>
          </a:p>
          <a:p>
            <a:r>
              <a:rPr lang="pl-PL" sz="1100" dirty="0">
                <a:solidFill>
                  <a:srgbClr val="000000"/>
                </a:solidFill>
              </a:rPr>
              <a:t> </a:t>
            </a:r>
            <a:r>
              <a:rPr lang="pl-PL" sz="1100" dirty="0">
                <a:solidFill>
                  <a:srgbClr val="000000"/>
                </a:solidFill>
                <a:hlinkClick r:id="rId10">
                  <a:extLst>
                    <a:ext uri="{A12FA001-AC4F-418D-AE19-62706E023703}">
                      <ahyp:hlinkClr xmlns:ahyp="http://schemas.microsoft.com/office/drawing/2018/hyperlinkcolor" val="tx"/>
                    </a:ext>
                  </a:extLst>
                </a:hlinkClick>
              </a:rPr>
              <a:t>M. Matsumoto &amp; T. </a:t>
            </a:r>
            <a:r>
              <a:rPr lang="pl-PL" sz="1100" dirty="0" err="1">
                <a:solidFill>
                  <a:srgbClr val="000000"/>
                </a:solidFill>
                <a:hlinkClick r:id="rId10">
                  <a:extLst>
                    <a:ext uri="{A12FA001-AC4F-418D-AE19-62706E023703}">
                      <ahyp:hlinkClr xmlns:ahyp="http://schemas.microsoft.com/office/drawing/2018/hyperlinkcolor" val="tx"/>
                    </a:ext>
                  </a:extLst>
                </a:hlinkClick>
              </a:rPr>
              <a:t>Nishimura</a:t>
            </a:r>
            <a:r>
              <a:rPr lang="pl-PL" sz="1100" dirty="0">
                <a:solidFill>
                  <a:srgbClr val="000000"/>
                </a:solidFill>
                <a:hlinkClick r:id="rId10">
                  <a:extLst>
                    <a:ext uri="{A12FA001-AC4F-418D-AE19-62706E023703}">
                      <ahyp:hlinkClr xmlns:ahyp="http://schemas.microsoft.com/office/drawing/2018/hyperlinkcolor" val="tx"/>
                    </a:ext>
                  </a:extLst>
                </a:hlinkClick>
              </a:rPr>
              <a:t>, „</a:t>
            </a:r>
            <a:r>
              <a:rPr lang="pl-PL" sz="1100" dirty="0" err="1">
                <a:solidFill>
                  <a:srgbClr val="000000"/>
                </a:solidFill>
                <a:hlinkClick r:id="rId10">
                  <a:extLst>
                    <a:ext uri="{A12FA001-AC4F-418D-AE19-62706E023703}">
                      <ahyp:hlinkClr xmlns:ahyp="http://schemas.microsoft.com/office/drawing/2018/hyperlinkcolor" val="tx"/>
                    </a:ext>
                  </a:extLst>
                </a:hlinkClick>
              </a:rPr>
              <a:t>Mersenne</a:t>
            </a:r>
            <a:r>
              <a:rPr lang="pl-PL" sz="1100" dirty="0">
                <a:solidFill>
                  <a:srgbClr val="000000"/>
                </a:solidFill>
                <a:hlinkClick r:id="rId10">
                  <a:extLst>
                    <a:ext uri="{A12FA001-AC4F-418D-AE19-62706E023703}">
                      <ahyp:hlinkClr xmlns:ahyp="http://schemas.microsoft.com/office/drawing/2018/hyperlinkcolor" val="tx"/>
                    </a:ext>
                  </a:extLst>
                </a:hlinkClick>
              </a:rPr>
              <a:t> twister: a 623-dimensionally </a:t>
            </a:r>
            <a:r>
              <a:rPr lang="pl-PL" sz="1100" dirty="0" err="1">
                <a:solidFill>
                  <a:srgbClr val="000000"/>
                </a:solidFill>
                <a:hlinkClick r:id="rId10">
                  <a:extLst>
                    <a:ext uri="{A12FA001-AC4F-418D-AE19-62706E023703}">
                      <ahyp:hlinkClr xmlns:ahyp="http://schemas.microsoft.com/office/drawing/2018/hyperlinkcolor" val="tx"/>
                    </a:ext>
                  </a:extLst>
                </a:hlinkClick>
              </a:rPr>
              <a:t>equidistributed</a:t>
            </a:r>
            <a:r>
              <a:rPr lang="pl-PL" sz="1100" dirty="0">
                <a:solidFill>
                  <a:srgbClr val="000000"/>
                </a:solidFill>
                <a:hlinkClick r:id="rId10">
                  <a:extLst>
                    <a:ext uri="{A12FA001-AC4F-418D-AE19-62706E023703}">
                      <ahyp:hlinkClr xmlns:ahyp="http://schemas.microsoft.com/office/drawing/2018/hyperlinkcolor" val="tx"/>
                    </a:ext>
                  </a:extLst>
                </a:hlinkClick>
              </a:rPr>
              <a:t> uniform </a:t>
            </a:r>
            <a:r>
              <a:rPr lang="pl-PL" sz="1100" dirty="0" err="1">
                <a:solidFill>
                  <a:srgbClr val="000000"/>
                </a:solidFill>
                <a:hlinkClick r:id="rId10">
                  <a:extLst>
                    <a:ext uri="{A12FA001-AC4F-418D-AE19-62706E023703}">
                      <ahyp:hlinkClr xmlns:ahyp="http://schemas.microsoft.com/office/drawing/2018/hyperlinkcolor" val="tx"/>
                    </a:ext>
                  </a:extLst>
                </a:hlinkClick>
              </a:rPr>
              <a:t>pseudorandom</a:t>
            </a:r>
            <a:r>
              <a:rPr lang="pl-PL" sz="1100" dirty="0">
                <a:solidFill>
                  <a:srgbClr val="000000"/>
                </a:solidFill>
                <a:hlinkClick r:id="rId10">
                  <a:extLst>
                    <a:ext uri="{A12FA001-AC4F-418D-AE19-62706E023703}">
                      <ahyp:hlinkClr xmlns:ahyp="http://schemas.microsoft.com/office/drawing/2018/hyperlinkcolor" val="tx"/>
                    </a:ext>
                  </a:extLst>
                </a:hlinkClick>
              </a:rPr>
              <a:t> </a:t>
            </a:r>
            <a:r>
              <a:rPr lang="pl-PL" sz="1100" dirty="0" err="1">
                <a:solidFill>
                  <a:srgbClr val="000000"/>
                </a:solidFill>
                <a:hlinkClick r:id="rId10">
                  <a:extLst>
                    <a:ext uri="{A12FA001-AC4F-418D-AE19-62706E023703}">
                      <ahyp:hlinkClr xmlns:ahyp="http://schemas.microsoft.com/office/drawing/2018/hyperlinkcolor" val="tx"/>
                    </a:ext>
                  </a:extLst>
                </a:hlinkClick>
              </a:rPr>
              <a:t>number</a:t>
            </a:r>
            <a:r>
              <a:rPr lang="pl-PL" sz="1100" dirty="0">
                <a:solidFill>
                  <a:srgbClr val="000000"/>
                </a:solidFill>
                <a:hlinkClick r:id="rId10">
                  <a:extLst>
                    <a:ext uri="{A12FA001-AC4F-418D-AE19-62706E023703}">
                      <ahyp:hlinkClr xmlns:ahyp="http://schemas.microsoft.com/office/drawing/2018/hyperlinkcolor" val="tx"/>
                    </a:ext>
                  </a:extLst>
                </a:hlinkClick>
              </a:rPr>
              <a:t> generator”, ACM Trans. Model. </a:t>
            </a:r>
            <a:r>
              <a:rPr lang="pl-PL" sz="1100" dirty="0" err="1">
                <a:solidFill>
                  <a:srgbClr val="000000"/>
                </a:solidFill>
                <a:hlinkClick r:id="rId10">
                  <a:extLst>
                    <a:ext uri="{A12FA001-AC4F-418D-AE19-62706E023703}">
                      <ahyp:hlinkClr xmlns:ahyp="http://schemas.microsoft.com/office/drawing/2018/hyperlinkcolor" val="tx"/>
                    </a:ext>
                  </a:extLst>
                </a:hlinkClick>
              </a:rPr>
              <a:t>Comput</a:t>
            </a:r>
            <a:r>
              <a:rPr lang="pl-PL" sz="1100" dirty="0">
                <a:solidFill>
                  <a:srgbClr val="000000"/>
                </a:solidFill>
                <a:hlinkClick r:id="rId10">
                  <a:extLst>
                    <a:ext uri="{A12FA001-AC4F-418D-AE19-62706E023703}">
                      <ahyp:hlinkClr xmlns:ahyp="http://schemas.microsoft.com/office/drawing/2018/hyperlinkcolor" val="tx"/>
                    </a:ext>
                  </a:extLst>
                </a:hlinkClick>
              </a:rPr>
              <a:t>. </a:t>
            </a:r>
            <a:r>
              <a:rPr lang="pl-PL" sz="1100" dirty="0" err="1">
                <a:solidFill>
                  <a:srgbClr val="000000"/>
                </a:solidFill>
                <a:hlinkClick r:id="rId10">
                  <a:extLst>
                    <a:ext uri="{A12FA001-AC4F-418D-AE19-62706E023703}">
                      <ahyp:hlinkClr xmlns:ahyp="http://schemas.microsoft.com/office/drawing/2018/hyperlinkcolor" val="tx"/>
                    </a:ext>
                  </a:extLst>
                </a:hlinkClick>
              </a:rPr>
              <a:t>Simul</a:t>
            </a:r>
            <a:r>
              <a:rPr lang="pl-PL" sz="1100" dirty="0">
                <a:solidFill>
                  <a:srgbClr val="000000"/>
                </a:solidFill>
                <a:hlinkClick r:id="rId10">
                  <a:extLst>
                    <a:ext uri="{A12FA001-AC4F-418D-AE19-62706E023703}">
                      <ahyp:hlinkClr xmlns:ahyp="http://schemas.microsoft.com/office/drawing/2018/hyperlinkcolor" val="tx"/>
                    </a:ext>
                  </a:extLst>
                </a:hlinkClick>
              </a:rPr>
              <a:t>. 8, 3 (1998).</a:t>
            </a:r>
            <a:endParaRPr lang="pl-PL" sz="1100" dirty="0">
              <a:solidFill>
                <a:srgbClr val="000000"/>
              </a:solidFill>
            </a:endParaRPr>
          </a:p>
          <a:p>
            <a:pPr algn="l"/>
            <a:endParaRPr lang="pl-PL" sz="1100" dirty="0">
              <a:solidFill>
                <a:srgbClr val="000000"/>
              </a:solidFill>
            </a:endParaRPr>
          </a:p>
          <a:p>
            <a:r>
              <a:rPr lang="pl-PL" sz="1100" dirty="0">
                <a:solidFill>
                  <a:srgbClr val="000000"/>
                </a:solidFill>
              </a:rPr>
              <a:t> </a:t>
            </a:r>
            <a:r>
              <a:rPr lang="pl-PL" sz="1100" dirty="0" err="1">
                <a:solidFill>
                  <a:srgbClr val="000000"/>
                </a:solidFill>
                <a:hlinkClick r:id="rId11" tooltip="Hermann Weyl">
                  <a:extLst>
                    <a:ext uri="{A12FA001-AC4F-418D-AE19-62706E023703}">
                      <ahyp:hlinkClr xmlns:ahyp="http://schemas.microsoft.com/office/drawing/2018/hyperlinkcolor" val="tx"/>
                    </a:ext>
                  </a:extLst>
                </a:hlinkClick>
              </a:rPr>
              <a:t>Weyl</a:t>
            </a:r>
            <a:r>
              <a:rPr lang="pl-PL" sz="1100" dirty="0">
                <a:solidFill>
                  <a:srgbClr val="000000"/>
                </a:solidFill>
                <a:hlinkClick r:id="rId11" tooltip="Hermann Weyl">
                  <a:extLst>
                    <a:ext uri="{A12FA001-AC4F-418D-AE19-62706E023703}">
                      <ahyp:hlinkClr xmlns:ahyp="http://schemas.microsoft.com/office/drawing/2018/hyperlinkcolor" val="tx"/>
                    </a:ext>
                  </a:extLst>
                </a:hlinkClick>
              </a:rPr>
              <a:t>, H.</a:t>
            </a:r>
            <a:r>
              <a:rPr lang="pl-PL" sz="1100" dirty="0">
                <a:solidFill>
                  <a:srgbClr val="000000"/>
                </a:solidFill>
              </a:rPr>
              <a:t> (</a:t>
            </a:r>
            <a:r>
              <a:rPr lang="pl-PL" sz="1100" dirty="0" err="1">
                <a:solidFill>
                  <a:srgbClr val="000000"/>
                </a:solidFill>
              </a:rPr>
              <a:t>September</a:t>
            </a:r>
            <a:r>
              <a:rPr lang="pl-PL" sz="1100" dirty="0">
                <a:solidFill>
                  <a:srgbClr val="000000"/>
                </a:solidFill>
              </a:rPr>
              <a:t> 1916). </a:t>
            </a:r>
            <a:r>
              <a:rPr lang="pl-PL" sz="1100" dirty="0">
                <a:solidFill>
                  <a:srgbClr val="000000"/>
                </a:solidFill>
                <a:hlinkClick r:id="rId12">
                  <a:extLst>
                    <a:ext uri="{A12FA001-AC4F-418D-AE19-62706E023703}">
                      <ahyp:hlinkClr xmlns:ahyp="http://schemas.microsoft.com/office/drawing/2018/hyperlinkcolor" val="tx"/>
                    </a:ext>
                  </a:extLst>
                </a:hlinkClick>
              </a:rPr>
              <a:t>"</a:t>
            </a:r>
            <a:r>
              <a:rPr lang="pl-PL" sz="1100" dirty="0" err="1">
                <a:solidFill>
                  <a:srgbClr val="000000"/>
                </a:solidFill>
                <a:hlinkClick r:id="rId12">
                  <a:extLst>
                    <a:ext uri="{A12FA001-AC4F-418D-AE19-62706E023703}">
                      <ahyp:hlinkClr xmlns:ahyp="http://schemas.microsoft.com/office/drawing/2018/hyperlinkcolor" val="tx"/>
                    </a:ext>
                  </a:extLst>
                </a:hlinkClick>
              </a:rPr>
              <a:t>Über</a:t>
            </a:r>
            <a:r>
              <a:rPr lang="pl-PL" sz="1100" dirty="0">
                <a:solidFill>
                  <a:srgbClr val="000000"/>
                </a:solidFill>
                <a:hlinkClick r:id="rId12">
                  <a:extLst>
                    <a:ext uri="{A12FA001-AC4F-418D-AE19-62706E023703}">
                      <ahyp:hlinkClr xmlns:ahyp="http://schemas.microsoft.com/office/drawing/2018/hyperlinkcolor" val="tx"/>
                    </a:ext>
                  </a:extLst>
                </a:hlinkClick>
              </a:rPr>
              <a:t> </a:t>
            </a:r>
            <a:r>
              <a:rPr lang="pl-PL" sz="1100" dirty="0" err="1">
                <a:solidFill>
                  <a:srgbClr val="000000"/>
                </a:solidFill>
                <a:hlinkClick r:id="rId12">
                  <a:extLst>
                    <a:ext uri="{A12FA001-AC4F-418D-AE19-62706E023703}">
                      <ahyp:hlinkClr xmlns:ahyp="http://schemas.microsoft.com/office/drawing/2018/hyperlinkcolor" val="tx"/>
                    </a:ext>
                  </a:extLst>
                </a:hlinkClick>
              </a:rPr>
              <a:t>die</a:t>
            </a:r>
            <a:r>
              <a:rPr lang="pl-PL" sz="1100" dirty="0">
                <a:solidFill>
                  <a:srgbClr val="000000"/>
                </a:solidFill>
                <a:hlinkClick r:id="rId12">
                  <a:extLst>
                    <a:ext uri="{A12FA001-AC4F-418D-AE19-62706E023703}">
                      <ahyp:hlinkClr xmlns:ahyp="http://schemas.microsoft.com/office/drawing/2018/hyperlinkcolor" val="tx"/>
                    </a:ext>
                  </a:extLst>
                </a:hlinkClick>
              </a:rPr>
              <a:t> </a:t>
            </a:r>
            <a:r>
              <a:rPr lang="pl-PL" sz="1100" dirty="0" err="1">
                <a:solidFill>
                  <a:srgbClr val="000000"/>
                </a:solidFill>
                <a:hlinkClick r:id="rId12">
                  <a:extLst>
                    <a:ext uri="{A12FA001-AC4F-418D-AE19-62706E023703}">
                      <ahyp:hlinkClr xmlns:ahyp="http://schemas.microsoft.com/office/drawing/2018/hyperlinkcolor" val="tx"/>
                    </a:ext>
                  </a:extLst>
                </a:hlinkClick>
              </a:rPr>
              <a:t>Gleichverteilung</a:t>
            </a:r>
            <a:r>
              <a:rPr lang="pl-PL" sz="1100" dirty="0">
                <a:solidFill>
                  <a:srgbClr val="000000"/>
                </a:solidFill>
                <a:hlinkClick r:id="rId12">
                  <a:extLst>
                    <a:ext uri="{A12FA001-AC4F-418D-AE19-62706E023703}">
                      <ahyp:hlinkClr xmlns:ahyp="http://schemas.microsoft.com/office/drawing/2018/hyperlinkcolor" val="tx"/>
                    </a:ext>
                  </a:extLst>
                </a:hlinkClick>
              </a:rPr>
              <a:t> von </a:t>
            </a:r>
            <a:r>
              <a:rPr lang="pl-PL" sz="1100" dirty="0" err="1">
                <a:solidFill>
                  <a:srgbClr val="000000"/>
                </a:solidFill>
                <a:hlinkClick r:id="rId12">
                  <a:extLst>
                    <a:ext uri="{A12FA001-AC4F-418D-AE19-62706E023703}">
                      <ahyp:hlinkClr xmlns:ahyp="http://schemas.microsoft.com/office/drawing/2018/hyperlinkcolor" val="tx"/>
                    </a:ext>
                  </a:extLst>
                </a:hlinkClick>
              </a:rPr>
              <a:t>Zahlen</a:t>
            </a:r>
            <a:r>
              <a:rPr lang="pl-PL" sz="1100" dirty="0">
                <a:solidFill>
                  <a:srgbClr val="000000"/>
                </a:solidFill>
                <a:hlinkClick r:id="rId12">
                  <a:extLst>
                    <a:ext uri="{A12FA001-AC4F-418D-AE19-62706E023703}">
                      <ahyp:hlinkClr xmlns:ahyp="http://schemas.microsoft.com/office/drawing/2018/hyperlinkcolor" val="tx"/>
                    </a:ext>
                  </a:extLst>
                </a:hlinkClick>
              </a:rPr>
              <a:t> </a:t>
            </a:r>
            <a:r>
              <a:rPr lang="pl-PL" sz="1100" dirty="0" err="1">
                <a:solidFill>
                  <a:srgbClr val="000000"/>
                </a:solidFill>
                <a:hlinkClick r:id="rId12">
                  <a:extLst>
                    <a:ext uri="{A12FA001-AC4F-418D-AE19-62706E023703}">
                      <ahyp:hlinkClr xmlns:ahyp="http://schemas.microsoft.com/office/drawing/2018/hyperlinkcolor" val="tx"/>
                    </a:ext>
                  </a:extLst>
                </a:hlinkClick>
              </a:rPr>
              <a:t>mod</a:t>
            </a:r>
            <a:r>
              <a:rPr lang="pl-PL" sz="1100" dirty="0">
                <a:solidFill>
                  <a:srgbClr val="000000"/>
                </a:solidFill>
                <a:hlinkClick r:id="rId12">
                  <a:extLst>
                    <a:ext uri="{A12FA001-AC4F-418D-AE19-62706E023703}">
                      <ahyp:hlinkClr xmlns:ahyp="http://schemas.microsoft.com/office/drawing/2018/hyperlinkcolor" val="tx"/>
                    </a:ext>
                  </a:extLst>
                </a:hlinkClick>
              </a:rPr>
              <a:t>. </a:t>
            </a:r>
            <a:r>
              <a:rPr lang="pl-PL" sz="1100" dirty="0" err="1">
                <a:solidFill>
                  <a:srgbClr val="000000"/>
                </a:solidFill>
                <a:hlinkClick r:id="rId12">
                  <a:extLst>
                    <a:ext uri="{A12FA001-AC4F-418D-AE19-62706E023703}">
                      <ahyp:hlinkClr xmlns:ahyp="http://schemas.microsoft.com/office/drawing/2018/hyperlinkcolor" val="tx"/>
                    </a:ext>
                  </a:extLst>
                </a:hlinkClick>
              </a:rPr>
              <a:t>Eins</a:t>
            </a:r>
            <a:r>
              <a:rPr lang="pl-PL" sz="1100" dirty="0">
                <a:solidFill>
                  <a:srgbClr val="000000"/>
                </a:solidFill>
                <a:hlinkClick r:id="rId12">
                  <a:extLst>
                    <a:ext uri="{A12FA001-AC4F-418D-AE19-62706E023703}">
                      <ahyp:hlinkClr xmlns:ahyp="http://schemas.microsoft.com/office/drawing/2018/hyperlinkcolor" val="tx"/>
                    </a:ext>
                  </a:extLst>
                </a:hlinkClick>
              </a:rPr>
              <a:t>"</a:t>
            </a:r>
            <a:r>
              <a:rPr lang="pl-PL" sz="1100" dirty="0">
                <a:solidFill>
                  <a:srgbClr val="000000"/>
                </a:solidFill>
              </a:rPr>
              <a:t> [On the uniform </a:t>
            </a:r>
            <a:r>
              <a:rPr lang="pl-PL" sz="1100" dirty="0" err="1">
                <a:solidFill>
                  <a:srgbClr val="000000"/>
                </a:solidFill>
              </a:rPr>
              <a:t>distribution</a:t>
            </a:r>
            <a:r>
              <a:rPr lang="pl-PL" sz="1100" dirty="0">
                <a:solidFill>
                  <a:srgbClr val="000000"/>
                </a:solidFill>
              </a:rPr>
              <a:t> of </a:t>
            </a:r>
            <a:r>
              <a:rPr lang="pl-PL" sz="1100" dirty="0" err="1">
                <a:solidFill>
                  <a:srgbClr val="000000"/>
                </a:solidFill>
              </a:rPr>
              <a:t>numbers</a:t>
            </a:r>
            <a:r>
              <a:rPr lang="pl-PL" sz="1100" dirty="0">
                <a:solidFill>
                  <a:srgbClr val="000000"/>
                </a:solidFill>
              </a:rPr>
              <a:t> modulo one]. </a:t>
            </a:r>
            <a:r>
              <a:rPr lang="pl-PL" sz="1100" dirty="0" err="1">
                <a:solidFill>
                  <a:srgbClr val="000000"/>
                </a:solidFill>
              </a:rPr>
              <a:t>Mathematische</a:t>
            </a:r>
            <a:r>
              <a:rPr lang="pl-PL" sz="1100" dirty="0">
                <a:solidFill>
                  <a:srgbClr val="000000"/>
                </a:solidFill>
              </a:rPr>
              <a:t> </a:t>
            </a:r>
            <a:r>
              <a:rPr lang="pl-PL" sz="1100" dirty="0" err="1">
                <a:solidFill>
                  <a:srgbClr val="000000"/>
                </a:solidFill>
              </a:rPr>
              <a:t>Annalen</a:t>
            </a:r>
            <a:r>
              <a:rPr lang="pl-PL" sz="1100" dirty="0">
                <a:solidFill>
                  <a:srgbClr val="000000"/>
                </a:solidFill>
              </a:rPr>
              <a:t> (in German). 77 (3): 313–352. </a:t>
            </a:r>
            <a:r>
              <a:rPr lang="pl-PL" sz="1100" dirty="0">
                <a:solidFill>
                  <a:srgbClr val="000000"/>
                </a:solidFill>
                <a:hlinkClick r:id="rId3" tooltip="Doi (identifier)">
                  <a:extLst>
                    <a:ext uri="{A12FA001-AC4F-418D-AE19-62706E023703}">
                      <ahyp:hlinkClr xmlns:ahyp="http://schemas.microsoft.com/office/drawing/2018/hyperlinkcolor" val="tx"/>
                    </a:ext>
                  </a:extLst>
                </a:hlinkClick>
              </a:rPr>
              <a:t>doi</a:t>
            </a:r>
            <a:r>
              <a:rPr lang="pl-PL" sz="1100" dirty="0">
                <a:solidFill>
                  <a:srgbClr val="000000"/>
                </a:solidFill>
              </a:rPr>
              <a:t>:</a:t>
            </a:r>
            <a:r>
              <a:rPr lang="pl-PL" sz="1100" dirty="0">
                <a:solidFill>
                  <a:srgbClr val="000000"/>
                </a:solidFill>
                <a:hlinkClick r:id="rId13">
                  <a:extLst>
                    <a:ext uri="{A12FA001-AC4F-418D-AE19-62706E023703}">
                      <ahyp:hlinkClr xmlns:ahyp="http://schemas.microsoft.com/office/drawing/2018/hyperlinkcolor" val="tx"/>
                    </a:ext>
                  </a:extLst>
                </a:hlinkClick>
              </a:rPr>
              <a:t>10.1007/BF01475864</a:t>
            </a:r>
            <a:r>
              <a:rPr lang="pl-PL" sz="1100" dirty="0">
                <a:solidFill>
                  <a:srgbClr val="000000"/>
                </a:solidFill>
              </a:rPr>
              <a:t>. </a:t>
            </a:r>
            <a:r>
              <a:rPr lang="pl-PL" sz="1100" dirty="0">
                <a:solidFill>
                  <a:srgbClr val="000000"/>
                </a:solidFill>
                <a:hlinkClick r:id="rId5" tooltip="S2CID (identifier)">
                  <a:extLst>
                    <a:ext uri="{A12FA001-AC4F-418D-AE19-62706E023703}">
                      <ahyp:hlinkClr xmlns:ahyp="http://schemas.microsoft.com/office/drawing/2018/hyperlinkcolor" val="tx"/>
                    </a:ext>
                  </a:extLst>
                </a:hlinkClick>
              </a:rPr>
              <a:t>S2CID</a:t>
            </a:r>
            <a:r>
              <a:rPr lang="pl-PL" sz="1100" dirty="0">
                <a:solidFill>
                  <a:srgbClr val="000000"/>
                </a:solidFill>
              </a:rPr>
              <a:t> </a:t>
            </a:r>
            <a:r>
              <a:rPr lang="pl-PL" sz="1100" dirty="0">
                <a:solidFill>
                  <a:srgbClr val="000000"/>
                </a:solidFill>
                <a:hlinkClick r:id="rId14">
                  <a:extLst>
                    <a:ext uri="{A12FA001-AC4F-418D-AE19-62706E023703}">
                      <ahyp:hlinkClr xmlns:ahyp="http://schemas.microsoft.com/office/drawing/2018/hyperlinkcolor" val="tx"/>
                    </a:ext>
                  </a:extLst>
                </a:hlinkClick>
              </a:rPr>
              <a:t>123470919</a:t>
            </a:r>
            <a:r>
              <a:rPr lang="pl-PL" sz="1100" dirty="0">
                <a:solidFill>
                  <a:srgbClr val="000000"/>
                </a:solidFill>
              </a:rPr>
              <a:t>.</a:t>
            </a:r>
          </a:p>
          <a:p>
            <a:endParaRPr lang="pl-PL" sz="1100" dirty="0">
              <a:solidFill>
                <a:srgbClr val="000000"/>
              </a:solidFill>
            </a:endParaRPr>
          </a:p>
          <a:p>
            <a:pPr algn="l"/>
            <a:r>
              <a:rPr lang="pl-PL" sz="1100" dirty="0">
                <a:solidFill>
                  <a:srgbClr val="000000"/>
                </a:solidFill>
              </a:rPr>
              <a:t> W. Królikowski, W. </a:t>
            </a:r>
            <a:r>
              <a:rPr lang="pl-PL" sz="1100" dirty="0" err="1">
                <a:solidFill>
                  <a:srgbClr val="000000"/>
                </a:solidFill>
              </a:rPr>
              <a:t>Rubinowicz</a:t>
            </a:r>
            <a:r>
              <a:rPr lang="pl-PL" sz="1100" dirty="0">
                <a:solidFill>
                  <a:srgbClr val="000000"/>
                </a:solidFill>
              </a:rPr>
              <a:t>: Mechanika teoretyczna. Warszawa: PWN, 2012</a:t>
            </a:r>
            <a:br>
              <a:rPr lang="pl-PL" sz="1100" dirty="0">
                <a:solidFill>
                  <a:srgbClr val="000000"/>
                </a:solidFill>
              </a:rPr>
            </a:br>
            <a:endParaRPr lang="pl-PL" sz="1100" dirty="0">
              <a:solidFill>
                <a:srgbClr val="000000"/>
              </a:solidFill>
            </a:endParaRPr>
          </a:p>
          <a:p>
            <a:r>
              <a:rPr lang="en-US" sz="1100" dirty="0">
                <a:solidFill>
                  <a:srgbClr val="000000"/>
                </a:solidFill>
                <a:hlinkClick r:id="rId15">
                  <a:extLst>
                    <a:ext uri="{A12FA001-AC4F-418D-AE19-62706E023703}">
                      <ahyp:hlinkClr xmlns:ahyp="http://schemas.microsoft.com/office/drawing/2018/hyperlinkcolor" val="tx"/>
                    </a:ext>
                  </a:extLst>
                </a:hlinkClick>
              </a:rPr>
              <a:t>The </a:t>
            </a:r>
            <a:r>
              <a:rPr lang="en-US" sz="1100" dirty="0" err="1">
                <a:solidFill>
                  <a:srgbClr val="000000"/>
                </a:solidFill>
                <a:hlinkClick r:id="rId15">
                  <a:extLst>
                    <a:ext uri="{A12FA001-AC4F-418D-AE19-62706E023703}">
                      <ahyp:hlinkClr xmlns:ahyp="http://schemas.microsoft.com/office/drawing/2018/hyperlinkcolor" val="tx"/>
                    </a:ext>
                  </a:extLst>
                </a:hlinkClick>
              </a:rPr>
              <a:t>Marsaglia</a:t>
            </a:r>
            <a:r>
              <a:rPr lang="en-US" sz="1100" dirty="0">
                <a:solidFill>
                  <a:srgbClr val="000000"/>
                </a:solidFill>
                <a:hlinkClick r:id="rId15">
                  <a:extLst>
                    <a:ext uri="{A12FA001-AC4F-418D-AE19-62706E023703}">
                      <ahyp:hlinkClr xmlns:ahyp="http://schemas.microsoft.com/office/drawing/2018/hyperlinkcolor" val="tx"/>
                    </a:ext>
                  </a:extLst>
                </a:hlinkClick>
              </a:rPr>
              <a:t> Random Number CDROM including the Diehard Battery of Tests of Randomness"</a:t>
            </a:r>
            <a:r>
              <a:rPr lang="en-US" sz="1100" dirty="0">
                <a:solidFill>
                  <a:srgbClr val="000000"/>
                </a:solidFill>
              </a:rPr>
              <a:t>. </a:t>
            </a:r>
            <a:r>
              <a:rPr lang="en-US" sz="1100" dirty="0">
                <a:solidFill>
                  <a:srgbClr val="000000"/>
                </a:solidFill>
                <a:hlinkClick r:id="rId16" tooltip="Florida State University">
                  <a:extLst>
                    <a:ext uri="{A12FA001-AC4F-418D-AE19-62706E023703}">
                      <ahyp:hlinkClr xmlns:ahyp="http://schemas.microsoft.com/office/drawing/2018/hyperlinkcolor" val="tx"/>
                    </a:ext>
                  </a:extLst>
                </a:hlinkClick>
              </a:rPr>
              <a:t>Florida State University</a:t>
            </a:r>
            <a:r>
              <a:rPr lang="en-US" sz="1100" dirty="0">
                <a:solidFill>
                  <a:srgbClr val="000000"/>
                </a:solidFill>
              </a:rPr>
              <a:t>. 1995. Archived from </a:t>
            </a:r>
            <a:r>
              <a:rPr lang="en-US" sz="1100" dirty="0">
                <a:solidFill>
                  <a:srgbClr val="000000"/>
                </a:solidFill>
                <a:hlinkClick r:id="rId17">
                  <a:extLst>
                    <a:ext uri="{A12FA001-AC4F-418D-AE19-62706E023703}">
                      <ahyp:hlinkClr xmlns:ahyp="http://schemas.microsoft.com/office/drawing/2018/hyperlinkcolor" val="tx"/>
                    </a:ext>
                  </a:extLst>
                </a:hlinkClick>
              </a:rPr>
              <a:t>the original</a:t>
            </a:r>
            <a:r>
              <a:rPr lang="en-US" sz="1100" dirty="0">
                <a:solidFill>
                  <a:srgbClr val="000000"/>
                </a:solidFill>
              </a:rPr>
              <a:t> on 2016-01-25.</a:t>
            </a:r>
            <a:endParaRPr lang="pl-PL" sz="1100" dirty="0">
              <a:solidFill>
                <a:srgbClr val="000000"/>
              </a:solidFill>
            </a:endParaRPr>
          </a:p>
          <a:p>
            <a:endParaRPr lang="pl-PL" sz="1100" dirty="0">
              <a:solidFill>
                <a:srgbClr val="000000"/>
              </a:solidFill>
            </a:endParaRPr>
          </a:p>
          <a:p>
            <a:pPr algn="l"/>
            <a:r>
              <a:rPr lang="pl-PL" sz="1100" dirty="0">
                <a:solidFill>
                  <a:srgbClr val="000000"/>
                </a:solidFill>
              </a:rPr>
              <a:t>Wojciech Sobieski, GNU Fortran z elementami wizualizacji danych, Wydawnictwo Uniwersytetu Warmińsko-Mazurskiego w Olsztynie, Olsztyn 2008</a:t>
            </a:r>
          </a:p>
          <a:p>
            <a:pPr algn="l"/>
            <a:endParaRPr lang="pl-PL" sz="1100" dirty="0">
              <a:solidFill>
                <a:srgbClr val="000000"/>
              </a:solidFill>
            </a:endParaRPr>
          </a:p>
          <a:p>
            <a:r>
              <a:rPr lang="pl-PL" sz="1100" dirty="0">
                <a:solidFill>
                  <a:srgbClr val="000000"/>
                </a:solidFill>
              </a:rPr>
              <a:t>Pierre </a:t>
            </a:r>
            <a:r>
              <a:rPr lang="pl-PL" sz="1100" dirty="0" err="1">
                <a:solidFill>
                  <a:srgbClr val="000000"/>
                </a:solidFill>
              </a:rPr>
              <a:t>L’Ecuyer</a:t>
            </a:r>
            <a:r>
              <a:rPr lang="pl-PL" sz="1100" dirty="0">
                <a:solidFill>
                  <a:srgbClr val="000000"/>
                </a:solidFill>
              </a:rPr>
              <a:t> &amp; Richard </a:t>
            </a:r>
            <a:r>
              <a:rPr lang="pl-PL" sz="1100" dirty="0" err="1">
                <a:solidFill>
                  <a:srgbClr val="000000"/>
                </a:solidFill>
              </a:rPr>
              <a:t>Simard</a:t>
            </a:r>
            <a:r>
              <a:rPr lang="pl-PL" sz="1100" dirty="0">
                <a:solidFill>
                  <a:srgbClr val="000000"/>
                </a:solidFill>
              </a:rPr>
              <a:t> (2007), "</a:t>
            </a:r>
            <a:r>
              <a:rPr lang="pl-PL" sz="1100" dirty="0">
                <a:solidFill>
                  <a:srgbClr val="000000"/>
                </a:solidFill>
                <a:hlinkClick r:id="rId18">
                  <a:extLst>
                    <a:ext uri="{A12FA001-AC4F-418D-AE19-62706E023703}">
                      <ahyp:hlinkClr xmlns:ahyp="http://schemas.microsoft.com/office/drawing/2018/hyperlinkcolor" val="tx"/>
                    </a:ext>
                  </a:extLst>
                </a:hlinkClick>
              </a:rPr>
              <a:t>TestU01: A Software Library in ANSI C for </a:t>
            </a:r>
            <a:r>
              <a:rPr lang="pl-PL" sz="1100" dirty="0" err="1">
                <a:solidFill>
                  <a:srgbClr val="000000"/>
                </a:solidFill>
                <a:hlinkClick r:id="rId18">
                  <a:extLst>
                    <a:ext uri="{A12FA001-AC4F-418D-AE19-62706E023703}">
                      <ahyp:hlinkClr xmlns:ahyp="http://schemas.microsoft.com/office/drawing/2018/hyperlinkcolor" val="tx"/>
                    </a:ext>
                  </a:extLst>
                </a:hlinkClick>
              </a:rPr>
              <a:t>Empirical</a:t>
            </a:r>
            <a:r>
              <a:rPr lang="pl-PL" sz="1100" dirty="0">
                <a:solidFill>
                  <a:srgbClr val="000000"/>
                </a:solidFill>
                <a:hlinkClick r:id="rId18">
                  <a:extLst>
                    <a:ext uri="{A12FA001-AC4F-418D-AE19-62706E023703}">
                      <ahyp:hlinkClr xmlns:ahyp="http://schemas.microsoft.com/office/drawing/2018/hyperlinkcolor" val="tx"/>
                    </a:ext>
                  </a:extLst>
                </a:hlinkClick>
              </a:rPr>
              <a:t> </a:t>
            </a:r>
            <a:r>
              <a:rPr lang="pl-PL" sz="1100" dirty="0" err="1">
                <a:solidFill>
                  <a:srgbClr val="000000"/>
                </a:solidFill>
                <a:hlinkClick r:id="rId18">
                  <a:extLst>
                    <a:ext uri="{A12FA001-AC4F-418D-AE19-62706E023703}">
                      <ahyp:hlinkClr xmlns:ahyp="http://schemas.microsoft.com/office/drawing/2018/hyperlinkcolor" val="tx"/>
                    </a:ext>
                  </a:extLst>
                </a:hlinkClick>
              </a:rPr>
              <a:t>Testing</a:t>
            </a:r>
            <a:r>
              <a:rPr lang="pl-PL" sz="1100" dirty="0">
                <a:solidFill>
                  <a:srgbClr val="000000"/>
                </a:solidFill>
                <a:hlinkClick r:id="rId18">
                  <a:extLst>
                    <a:ext uri="{A12FA001-AC4F-418D-AE19-62706E023703}">
                      <ahyp:hlinkClr xmlns:ahyp="http://schemas.microsoft.com/office/drawing/2018/hyperlinkcolor" val="tx"/>
                    </a:ext>
                  </a:extLst>
                </a:hlinkClick>
              </a:rPr>
              <a:t> of </a:t>
            </a:r>
            <a:r>
              <a:rPr lang="pl-PL" sz="1100" dirty="0" err="1">
                <a:solidFill>
                  <a:srgbClr val="000000"/>
                </a:solidFill>
                <a:hlinkClick r:id="rId18">
                  <a:extLst>
                    <a:ext uri="{A12FA001-AC4F-418D-AE19-62706E023703}">
                      <ahyp:hlinkClr xmlns:ahyp="http://schemas.microsoft.com/office/drawing/2018/hyperlinkcolor" val="tx"/>
                    </a:ext>
                  </a:extLst>
                </a:hlinkClick>
              </a:rPr>
              <a:t>Random</a:t>
            </a:r>
            <a:r>
              <a:rPr lang="pl-PL" sz="1100" dirty="0">
                <a:solidFill>
                  <a:srgbClr val="000000"/>
                </a:solidFill>
                <a:hlinkClick r:id="rId18">
                  <a:extLst>
                    <a:ext uri="{A12FA001-AC4F-418D-AE19-62706E023703}">
                      <ahyp:hlinkClr xmlns:ahyp="http://schemas.microsoft.com/office/drawing/2018/hyperlinkcolor" val="tx"/>
                    </a:ext>
                  </a:extLst>
                </a:hlinkClick>
              </a:rPr>
              <a:t> </a:t>
            </a:r>
            <a:r>
              <a:rPr lang="pl-PL" sz="1100" dirty="0" err="1">
                <a:solidFill>
                  <a:srgbClr val="000000"/>
                </a:solidFill>
                <a:hlinkClick r:id="rId18">
                  <a:extLst>
                    <a:ext uri="{A12FA001-AC4F-418D-AE19-62706E023703}">
                      <ahyp:hlinkClr xmlns:ahyp="http://schemas.microsoft.com/office/drawing/2018/hyperlinkcolor" val="tx"/>
                    </a:ext>
                  </a:extLst>
                </a:hlinkClick>
              </a:rPr>
              <a:t>Number</a:t>
            </a:r>
            <a:r>
              <a:rPr lang="pl-PL" sz="1100" dirty="0">
                <a:solidFill>
                  <a:srgbClr val="000000"/>
                </a:solidFill>
                <a:hlinkClick r:id="rId18">
                  <a:extLst>
                    <a:ext uri="{A12FA001-AC4F-418D-AE19-62706E023703}">
                      <ahyp:hlinkClr xmlns:ahyp="http://schemas.microsoft.com/office/drawing/2018/hyperlinkcolor" val="tx"/>
                    </a:ext>
                  </a:extLst>
                </a:hlinkClick>
              </a:rPr>
              <a:t> </a:t>
            </a:r>
            <a:r>
              <a:rPr lang="pl-PL" sz="1100" dirty="0" err="1">
                <a:solidFill>
                  <a:srgbClr val="000000"/>
                </a:solidFill>
                <a:hlinkClick r:id="rId18">
                  <a:extLst>
                    <a:ext uri="{A12FA001-AC4F-418D-AE19-62706E023703}">
                      <ahyp:hlinkClr xmlns:ahyp="http://schemas.microsoft.com/office/drawing/2018/hyperlinkcolor" val="tx"/>
                    </a:ext>
                  </a:extLst>
                </a:hlinkClick>
              </a:rPr>
              <a:t>Generators</a:t>
            </a:r>
            <a:r>
              <a:rPr lang="pl-PL" sz="1100" dirty="0">
                <a:solidFill>
                  <a:srgbClr val="000000"/>
                </a:solidFill>
              </a:rPr>
              <a:t>", </a:t>
            </a:r>
            <a:r>
              <a:rPr lang="pl-PL" sz="1100" dirty="0">
                <a:solidFill>
                  <a:srgbClr val="000000"/>
                </a:solidFill>
                <a:hlinkClick r:id="rId19" tooltip="ACM Transactions on Mathematical Software">
                  <a:extLst>
                    <a:ext uri="{A12FA001-AC4F-418D-AE19-62706E023703}">
                      <ahyp:hlinkClr xmlns:ahyp="http://schemas.microsoft.com/office/drawing/2018/hyperlinkcolor" val="tx"/>
                    </a:ext>
                  </a:extLst>
                </a:hlinkClick>
              </a:rPr>
              <a:t>ACM </a:t>
            </a:r>
            <a:r>
              <a:rPr lang="pl-PL" sz="1100" dirty="0" err="1">
                <a:solidFill>
                  <a:srgbClr val="000000"/>
                </a:solidFill>
                <a:hlinkClick r:id="rId19" tooltip="ACM Transactions on Mathematical Software">
                  <a:extLst>
                    <a:ext uri="{A12FA001-AC4F-418D-AE19-62706E023703}">
                      <ahyp:hlinkClr xmlns:ahyp="http://schemas.microsoft.com/office/drawing/2018/hyperlinkcolor" val="tx"/>
                    </a:ext>
                  </a:extLst>
                </a:hlinkClick>
              </a:rPr>
              <a:t>Transactions</a:t>
            </a:r>
            <a:r>
              <a:rPr lang="pl-PL" sz="1100" dirty="0">
                <a:solidFill>
                  <a:srgbClr val="000000"/>
                </a:solidFill>
                <a:hlinkClick r:id="rId19" tooltip="ACM Transactions on Mathematical Software">
                  <a:extLst>
                    <a:ext uri="{A12FA001-AC4F-418D-AE19-62706E023703}">
                      <ahyp:hlinkClr xmlns:ahyp="http://schemas.microsoft.com/office/drawing/2018/hyperlinkcolor" val="tx"/>
                    </a:ext>
                  </a:extLst>
                </a:hlinkClick>
              </a:rPr>
              <a:t> on Mathematical Software</a:t>
            </a:r>
            <a:r>
              <a:rPr lang="pl-PL" sz="1100" dirty="0">
                <a:solidFill>
                  <a:srgbClr val="000000"/>
                </a:solidFill>
              </a:rPr>
              <a:t>, 33: 22.</a:t>
            </a:r>
          </a:p>
          <a:p>
            <a:pPr algn="l">
              <a:buFont typeface="Arial" panose="020B0604020202020204" pitchFamily="34" charset="0"/>
              <a:buChar char="•"/>
            </a:pPr>
            <a:endParaRPr lang="pl-PL" sz="1100" dirty="0">
              <a:solidFill>
                <a:srgbClr val="000000"/>
              </a:solidFill>
            </a:endParaRPr>
          </a:p>
          <a:p>
            <a:br>
              <a:rPr lang="pl-PL" sz="1100" dirty="0"/>
            </a:br>
            <a:endParaRPr lang="pl-PL" sz="1100" dirty="0"/>
          </a:p>
          <a:p>
            <a:endParaRPr lang="pl-PL" sz="1100" dirty="0"/>
          </a:p>
          <a:p>
            <a:endParaRPr lang="pl-PL" sz="1100" dirty="0"/>
          </a:p>
          <a:p>
            <a:endParaRPr lang="pl-PL" sz="1100" dirty="0"/>
          </a:p>
          <a:p>
            <a:endParaRPr lang="pl-PL" sz="1100" dirty="0"/>
          </a:p>
        </p:txBody>
      </p:sp>
    </p:spTree>
    <p:extLst>
      <p:ext uri="{BB962C8B-B14F-4D97-AF65-F5344CB8AC3E}">
        <p14:creationId xmlns:p14="http://schemas.microsoft.com/office/powerpoint/2010/main" val="4184927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F9058-2C8B-B60C-488D-68558264772D}"/>
              </a:ext>
            </a:extLst>
          </p:cNvPr>
          <p:cNvSpPr>
            <a:spLocks noGrp="1"/>
          </p:cNvSpPr>
          <p:nvPr>
            <p:ph type="ctrTitle"/>
          </p:nvPr>
        </p:nvSpPr>
        <p:spPr/>
        <p:txBody>
          <a:bodyPr/>
          <a:lstStyle/>
          <a:p>
            <a:r>
              <a:rPr lang="pl-PL" dirty="0"/>
              <a:t>Dziękuję za uwagę</a:t>
            </a:r>
          </a:p>
        </p:txBody>
      </p:sp>
      <p:sp>
        <p:nvSpPr>
          <p:cNvPr id="3" name="Subtitle 2">
            <a:extLst>
              <a:ext uri="{FF2B5EF4-FFF2-40B4-BE49-F238E27FC236}">
                <a16:creationId xmlns:a16="http://schemas.microsoft.com/office/drawing/2014/main" id="{5B1D7AA5-DE5B-FFA6-1412-40BC132FE198}"/>
              </a:ext>
            </a:extLst>
          </p:cNvPr>
          <p:cNvSpPr>
            <a:spLocks noGrp="1"/>
          </p:cNvSpPr>
          <p:nvPr>
            <p:ph type="subTitle" idx="1"/>
          </p:nvPr>
        </p:nvSpPr>
        <p:spPr/>
        <p:txBody>
          <a:bodyPr/>
          <a:lstStyle/>
          <a:p>
            <a:r>
              <a:rPr lang="pl-PL" dirty="0"/>
              <a:t>Kacper Kalinowski</a:t>
            </a:r>
          </a:p>
        </p:txBody>
      </p:sp>
      <p:sp>
        <p:nvSpPr>
          <p:cNvPr id="4" name="Slide Number Placeholder 3">
            <a:extLst>
              <a:ext uri="{FF2B5EF4-FFF2-40B4-BE49-F238E27FC236}">
                <a16:creationId xmlns:a16="http://schemas.microsoft.com/office/drawing/2014/main" id="{BF89A4E2-2C93-6DCF-ADD6-1F675F67780C}"/>
              </a:ext>
            </a:extLst>
          </p:cNvPr>
          <p:cNvSpPr>
            <a:spLocks noGrp="1"/>
          </p:cNvSpPr>
          <p:nvPr>
            <p:ph type="sldNum" sz="quarter" idx="12"/>
          </p:nvPr>
        </p:nvSpPr>
        <p:spPr/>
        <p:txBody>
          <a:bodyPr/>
          <a:lstStyle/>
          <a:p>
            <a:fld id="{7AAC19ED-7CFA-4AF2-BE7E-6017F4B12C94}" type="slidenum">
              <a:rPr lang="en-US" noProof="0" smtClean="0"/>
              <a:t>12</a:t>
            </a:fld>
            <a:endParaRPr lang="en-US" noProof="0" dirty="0"/>
          </a:p>
        </p:txBody>
      </p:sp>
    </p:spTree>
    <p:extLst>
      <p:ext uri="{BB962C8B-B14F-4D97-AF65-F5344CB8AC3E}">
        <p14:creationId xmlns:p14="http://schemas.microsoft.com/office/powerpoint/2010/main" val="1415782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678815" y="358646"/>
            <a:ext cx="3833906" cy="2278772"/>
          </a:xfrm>
        </p:spPr>
        <p:txBody>
          <a:bodyPr/>
          <a:lstStyle/>
          <a:p>
            <a:pPr algn="ctr"/>
            <a:r>
              <a:rPr lang="pl-PL" dirty="0"/>
              <a:t>Spis treści</a:t>
            </a:r>
            <a:endParaRPr lang="en-US" dirty="0"/>
          </a:p>
        </p:txBody>
      </p:sp>
      <p:sp>
        <p:nvSpPr>
          <p:cNvPr id="12" name="Rectangle: Rounded Corners 11">
            <a:extLst>
              <a:ext uri="{FF2B5EF4-FFF2-40B4-BE49-F238E27FC236}">
                <a16:creationId xmlns:a16="http://schemas.microsoft.com/office/drawing/2014/main" id="{7D2A6366-FF6C-47F2-B842-B9F516ACC77F}"/>
              </a:ext>
              <a:ext uri="{C183D7F6-B498-43B3-948B-1728B52AA6E4}">
                <adec:decorative xmlns:adec="http://schemas.microsoft.com/office/drawing/2017/decorative" val="1"/>
              </a:ext>
            </a:extLst>
          </p:cNvPr>
          <p:cNvSpPr/>
          <p:nvPr/>
        </p:nvSpPr>
        <p:spPr>
          <a:xfrm>
            <a:off x="397164" y="2530764"/>
            <a:ext cx="4368800" cy="2964872"/>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F04472FF-5CE9-4C28-A4FF-E178C31EC58A}"/>
              </a:ext>
              <a:ext uri="{C183D7F6-B498-43B3-948B-1728B52AA6E4}">
                <adec:decorative xmlns:adec="http://schemas.microsoft.com/office/drawing/2017/decorative" val="1"/>
              </a:ext>
            </a:extLst>
          </p:cNvPr>
          <p:cNvSpPr/>
          <p:nvPr/>
        </p:nvSpPr>
        <p:spPr>
          <a:xfrm>
            <a:off x="5614018" y="1064750"/>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5" name="TextBox 4">
            <a:extLst>
              <a:ext uri="{FF2B5EF4-FFF2-40B4-BE49-F238E27FC236}">
                <a16:creationId xmlns:a16="http://schemas.microsoft.com/office/drawing/2014/main" id="{CFC6C871-D206-4292-AECC-3EBF29BE656A}"/>
              </a:ext>
            </a:extLst>
          </p:cNvPr>
          <p:cNvSpPr txBox="1"/>
          <p:nvPr/>
        </p:nvSpPr>
        <p:spPr>
          <a:xfrm>
            <a:off x="5690122" y="1098695"/>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1</a:t>
            </a:r>
          </a:p>
        </p:txBody>
      </p:sp>
      <p:sp>
        <p:nvSpPr>
          <p:cNvPr id="6" name="Oval 5">
            <a:extLst>
              <a:ext uri="{FF2B5EF4-FFF2-40B4-BE49-F238E27FC236}">
                <a16:creationId xmlns:a16="http://schemas.microsoft.com/office/drawing/2014/main" id="{2914446E-8D49-40FF-8036-3BE0DA8E5B5A}"/>
              </a:ext>
              <a:ext uri="{C183D7F6-B498-43B3-948B-1728B52AA6E4}">
                <adec:decorative xmlns:adec="http://schemas.microsoft.com/office/drawing/2017/decorative" val="1"/>
              </a:ext>
            </a:extLst>
          </p:cNvPr>
          <p:cNvSpPr/>
          <p:nvPr/>
        </p:nvSpPr>
        <p:spPr>
          <a:xfrm>
            <a:off x="5601234" y="1935881"/>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7" name="TextBox 6">
            <a:extLst>
              <a:ext uri="{FF2B5EF4-FFF2-40B4-BE49-F238E27FC236}">
                <a16:creationId xmlns:a16="http://schemas.microsoft.com/office/drawing/2014/main" id="{743E3861-81FF-4843-A74C-8C4C7AE9AA66}"/>
              </a:ext>
            </a:extLst>
          </p:cNvPr>
          <p:cNvSpPr txBox="1"/>
          <p:nvPr/>
        </p:nvSpPr>
        <p:spPr>
          <a:xfrm>
            <a:off x="5681330" y="1969826"/>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2</a:t>
            </a:r>
          </a:p>
        </p:txBody>
      </p:sp>
      <p:sp>
        <p:nvSpPr>
          <p:cNvPr id="8" name="Oval 7">
            <a:extLst>
              <a:ext uri="{FF2B5EF4-FFF2-40B4-BE49-F238E27FC236}">
                <a16:creationId xmlns:a16="http://schemas.microsoft.com/office/drawing/2014/main" id="{85A882D0-618F-4C0E-BCB7-2590F780786D}"/>
              </a:ext>
              <a:ext uri="{C183D7F6-B498-43B3-948B-1728B52AA6E4}">
                <adec:decorative xmlns:adec="http://schemas.microsoft.com/office/drawing/2017/decorative" val="1"/>
              </a:ext>
            </a:extLst>
          </p:cNvPr>
          <p:cNvSpPr/>
          <p:nvPr/>
        </p:nvSpPr>
        <p:spPr>
          <a:xfrm>
            <a:off x="5623752" y="3328894"/>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9" name="TextBox 8">
            <a:extLst>
              <a:ext uri="{FF2B5EF4-FFF2-40B4-BE49-F238E27FC236}">
                <a16:creationId xmlns:a16="http://schemas.microsoft.com/office/drawing/2014/main" id="{78F23F82-8FBB-4514-9D10-63CF6BF149CC}"/>
              </a:ext>
            </a:extLst>
          </p:cNvPr>
          <p:cNvSpPr txBox="1"/>
          <p:nvPr/>
        </p:nvSpPr>
        <p:spPr>
          <a:xfrm>
            <a:off x="5691065" y="3362839"/>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3</a:t>
            </a:r>
          </a:p>
        </p:txBody>
      </p:sp>
      <p:sp>
        <p:nvSpPr>
          <p:cNvPr id="10" name="Oval 9">
            <a:extLst>
              <a:ext uri="{FF2B5EF4-FFF2-40B4-BE49-F238E27FC236}">
                <a16:creationId xmlns:a16="http://schemas.microsoft.com/office/drawing/2014/main" id="{C5E93AB5-365F-4AC2-8A09-45510506450C}"/>
              </a:ext>
              <a:ext uri="{C183D7F6-B498-43B3-948B-1728B52AA6E4}">
                <adec:decorative xmlns:adec="http://schemas.microsoft.com/office/drawing/2017/decorative" val="1"/>
              </a:ext>
            </a:extLst>
          </p:cNvPr>
          <p:cNvSpPr/>
          <p:nvPr/>
        </p:nvSpPr>
        <p:spPr>
          <a:xfrm>
            <a:off x="5623752" y="4671017"/>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1" name="TextBox 10">
            <a:extLst>
              <a:ext uri="{FF2B5EF4-FFF2-40B4-BE49-F238E27FC236}">
                <a16:creationId xmlns:a16="http://schemas.microsoft.com/office/drawing/2014/main" id="{09965983-80A0-4016-821C-2FFE79B6A9D3}"/>
              </a:ext>
            </a:extLst>
          </p:cNvPr>
          <p:cNvSpPr txBox="1"/>
          <p:nvPr/>
        </p:nvSpPr>
        <p:spPr>
          <a:xfrm>
            <a:off x="5691065" y="4684315"/>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4</a:t>
            </a:r>
          </a:p>
        </p:txBody>
      </p:sp>
      <p:sp>
        <p:nvSpPr>
          <p:cNvPr id="3" name="Content Placeholder 2">
            <a:extLst>
              <a:ext uri="{FF2B5EF4-FFF2-40B4-BE49-F238E27FC236}">
                <a16:creationId xmlns:a16="http://schemas.microsoft.com/office/drawing/2014/main" id="{4890876D-147F-4718-97A1-D749D03B8512}"/>
              </a:ext>
            </a:extLst>
          </p:cNvPr>
          <p:cNvSpPr>
            <a:spLocks noGrp="1"/>
          </p:cNvSpPr>
          <p:nvPr>
            <p:ph idx="1"/>
          </p:nvPr>
        </p:nvSpPr>
        <p:spPr>
          <a:xfrm>
            <a:off x="6305917" y="867748"/>
            <a:ext cx="5701356" cy="5347055"/>
          </a:xfrm>
        </p:spPr>
        <p:txBody>
          <a:bodyPr>
            <a:normAutofit/>
          </a:bodyPr>
          <a:lstStyle/>
          <a:p>
            <a:pPr marL="0" lvl="0" indent="0">
              <a:lnSpc>
                <a:spcPct val="100000"/>
              </a:lnSpc>
              <a:spcAft>
                <a:spcPts val="2400"/>
              </a:spcAft>
              <a:buNone/>
            </a:pPr>
            <a:r>
              <a:rPr lang="pl-PL" sz="3200" dirty="0">
                <a:solidFill>
                  <a:prstClr val="black">
                    <a:lumMod val="85000"/>
                    <a:lumOff val="15000"/>
                  </a:prstClr>
                </a:solidFill>
                <a:cs typeface="Segoe UI" panose="020B0502040204020203" pitchFamily="34" charset="0"/>
              </a:rPr>
              <a:t>Metoda Monte Carlo</a:t>
            </a:r>
            <a:endParaRPr lang="en-US" sz="3200" dirty="0">
              <a:solidFill>
                <a:prstClr val="black">
                  <a:lumMod val="85000"/>
                  <a:lumOff val="15000"/>
                </a:prstClr>
              </a:solidFill>
              <a:cs typeface="Segoe UI" panose="020B0502040204020203" pitchFamily="34" charset="0"/>
            </a:endParaRPr>
          </a:p>
          <a:p>
            <a:pPr marL="0" lvl="0" indent="0">
              <a:lnSpc>
                <a:spcPct val="100000"/>
              </a:lnSpc>
              <a:spcAft>
                <a:spcPts val="2400"/>
              </a:spcAft>
              <a:buNone/>
            </a:pPr>
            <a:r>
              <a:rPr lang="pl-PL" sz="3200" dirty="0">
                <a:solidFill>
                  <a:prstClr val="black">
                    <a:lumMod val="85000"/>
                    <a:lumOff val="15000"/>
                  </a:prstClr>
                </a:solidFill>
                <a:cs typeface="Segoe UI" panose="020B0502040204020203" pitchFamily="34" charset="0"/>
              </a:rPr>
              <a:t>Generatory liczb pseudolosowych</a:t>
            </a:r>
            <a:endParaRPr lang="en-US" sz="3200" dirty="0">
              <a:solidFill>
                <a:prstClr val="black">
                  <a:lumMod val="85000"/>
                  <a:lumOff val="15000"/>
                </a:prstClr>
              </a:solidFill>
              <a:cs typeface="Segoe UI" panose="020B0502040204020203" pitchFamily="34" charset="0"/>
            </a:endParaRPr>
          </a:p>
          <a:p>
            <a:pPr marL="0" indent="0">
              <a:lnSpc>
                <a:spcPct val="100000"/>
              </a:lnSpc>
              <a:spcAft>
                <a:spcPts val="2400"/>
              </a:spcAft>
              <a:buNone/>
            </a:pPr>
            <a:r>
              <a:rPr lang="pl-PL" sz="3200" dirty="0">
                <a:solidFill>
                  <a:prstClr val="black">
                    <a:lumMod val="85000"/>
                    <a:lumOff val="15000"/>
                  </a:prstClr>
                </a:solidFill>
                <a:cs typeface="Segoe UI" panose="020B0502040204020203" pitchFamily="34" charset="0"/>
              </a:rPr>
              <a:t>Układy z niewielką liczbą stopni swobody</a:t>
            </a:r>
            <a:endParaRPr lang="en-US" sz="3200" dirty="0">
              <a:solidFill>
                <a:prstClr val="black">
                  <a:lumMod val="85000"/>
                  <a:lumOff val="15000"/>
                </a:prstClr>
              </a:solidFill>
              <a:cs typeface="Segoe UI" panose="020B0502040204020203" pitchFamily="34" charset="0"/>
            </a:endParaRPr>
          </a:p>
          <a:p>
            <a:pPr marL="0" lvl="0" indent="0">
              <a:lnSpc>
                <a:spcPct val="100000"/>
              </a:lnSpc>
              <a:spcAft>
                <a:spcPts val="2400"/>
              </a:spcAft>
              <a:buNone/>
            </a:pPr>
            <a:r>
              <a:rPr lang="pl-PL" sz="3200" dirty="0">
                <a:solidFill>
                  <a:prstClr val="black">
                    <a:lumMod val="85000"/>
                    <a:lumOff val="15000"/>
                  </a:prstClr>
                </a:solidFill>
                <a:cs typeface="Segoe UI" panose="020B0502040204020203" pitchFamily="34" charset="0"/>
              </a:rPr>
              <a:t>Testy generatorów</a:t>
            </a:r>
          </a:p>
          <a:p>
            <a:pPr marL="0" lvl="0" indent="0">
              <a:lnSpc>
                <a:spcPct val="100000"/>
              </a:lnSpc>
              <a:spcAft>
                <a:spcPts val="2400"/>
              </a:spcAft>
              <a:buNone/>
            </a:pPr>
            <a:r>
              <a:rPr lang="pl-PL" sz="3200" dirty="0">
                <a:solidFill>
                  <a:prstClr val="black">
                    <a:lumMod val="85000"/>
                    <a:lumOff val="15000"/>
                  </a:prstClr>
                </a:solidFill>
                <a:cs typeface="Segoe UI" panose="020B0502040204020203" pitchFamily="34" charset="0"/>
              </a:rPr>
              <a:t>Fortran</a:t>
            </a:r>
          </a:p>
        </p:txBody>
      </p:sp>
      <p:sp>
        <p:nvSpPr>
          <p:cNvPr id="16" name="Oval 15">
            <a:extLst>
              <a:ext uri="{FF2B5EF4-FFF2-40B4-BE49-F238E27FC236}">
                <a16:creationId xmlns:a16="http://schemas.microsoft.com/office/drawing/2014/main" id="{76E3AAEF-E512-C120-1F29-D624FBB582E2}"/>
              </a:ext>
              <a:ext uri="{C183D7F6-B498-43B3-948B-1728B52AA6E4}">
                <adec:decorative xmlns:adec="http://schemas.microsoft.com/office/drawing/2017/decorative" val="1"/>
              </a:ext>
            </a:extLst>
          </p:cNvPr>
          <p:cNvSpPr/>
          <p:nvPr/>
        </p:nvSpPr>
        <p:spPr>
          <a:xfrm>
            <a:off x="5628943" y="5636157"/>
            <a:ext cx="468000" cy="468000"/>
          </a:xfrm>
          <a:prstGeom prst="ellipse">
            <a:avLst/>
          </a:prstGeom>
          <a:solidFill>
            <a:schemeClr val="tx1"/>
          </a:solidFill>
          <a:ln w="28575">
            <a:solidFill>
              <a:schemeClr val="accent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7" name="TextBox 16">
            <a:extLst>
              <a:ext uri="{FF2B5EF4-FFF2-40B4-BE49-F238E27FC236}">
                <a16:creationId xmlns:a16="http://schemas.microsoft.com/office/drawing/2014/main" id="{B6785D28-CD91-86D6-6E80-B0A210CA08E9}"/>
              </a:ext>
            </a:extLst>
          </p:cNvPr>
          <p:cNvSpPr txBox="1"/>
          <p:nvPr/>
        </p:nvSpPr>
        <p:spPr>
          <a:xfrm>
            <a:off x="5691064" y="5670102"/>
            <a:ext cx="333375" cy="400110"/>
          </a:xfrm>
          <a:prstGeom prst="rect">
            <a:avLst/>
          </a:prstGeom>
          <a:noFill/>
        </p:spPr>
        <p:txBody>
          <a:bodyPr wrap="square" rtlCol="0">
            <a:spAutoFit/>
          </a:bodyPr>
          <a:lstStyle/>
          <a:p>
            <a:r>
              <a:rPr lang="pl-PL" sz="2000" dirty="0">
                <a:solidFill>
                  <a:schemeClr val="bg1"/>
                </a:solidFill>
                <a:latin typeface="+mj-lt"/>
                <a:cs typeface="Segoe UI Semibold" panose="020B0702040204020203" pitchFamily="34" charset="0"/>
              </a:rPr>
              <a:t>5</a:t>
            </a:r>
            <a:endParaRPr lang="en-US" sz="2000" dirty="0">
              <a:solidFill>
                <a:schemeClr val="bg1"/>
              </a:solidFill>
              <a:latin typeface="+mj-lt"/>
              <a:cs typeface="Segoe UI Semibold" panose="020B0702040204020203" pitchFamily="34" charset="0"/>
            </a:endParaRPr>
          </a:p>
        </p:txBody>
      </p:sp>
      <p:pic>
        <p:nvPicPr>
          <p:cNvPr id="19" name="Picture 18">
            <a:extLst>
              <a:ext uri="{FF2B5EF4-FFF2-40B4-BE49-F238E27FC236}">
                <a16:creationId xmlns:a16="http://schemas.microsoft.com/office/drawing/2014/main" id="{B7F8F9EC-7E78-0B76-FA22-B924A34BB412}"/>
              </a:ext>
            </a:extLst>
          </p:cNvPr>
          <p:cNvPicPr>
            <a:picLocks noChangeAspect="1"/>
          </p:cNvPicPr>
          <p:nvPr/>
        </p:nvPicPr>
        <p:blipFill>
          <a:blip r:embed="rId2"/>
          <a:stretch>
            <a:fillRect/>
          </a:stretch>
        </p:blipFill>
        <p:spPr>
          <a:xfrm>
            <a:off x="685800" y="2927852"/>
            <a:ext cx="3833907" cy="2156573"/>
          </a:xfrm>
          <a:prstGeom prst="rect">
            <a:avLst/>
          </a:prstGeom>
        </p:spPr>
      </p:pic>
      <p:sp>
        <p:nvSpPr>
          <p:cNvPr id="20" name="Slide Number Placeholder 11">
            <a:extLst>
              <a:ext uri="{FF2B5EF4-FFF2-40B4-BE49-F238E27FC236}">
                <a16:creationId xmlns:a16="http://schemas.microsoft.com/office/drawing/2014/main" id="{5A55CDCF-E9AE-B042-C56D-E522C314419A}"/>
              </a:ext>
            </a:extLst>
          </p:cNvPr>
          <p:cNvSpPr txBox="1">
            <a:spLocks/>
          </p:cNvSpPr>
          <p:nvPr/>
        </p:nvSpPr>
        <p:spPr>
          <a:xfrm>
            <a:off x="11784011" y="587179"/>
            <a:ext cx="40798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AAC19ED-7CFA-4AF2-BE7E-6017F4B12C94}" type="slidenum">
              <a:rPr lang="en-US" smtClean="0">
                <a:solidFill>
                  <a:schemeClr val="bg2"/>
                </a:solidFill>
              </a:rPr>
              <a:pPr/>
              <a:t>2</a:t>
            </a:fld>
            <a:endParaRPr lang="en-US" dirty="0">
              <a:solidFill>
                <a:schemeClr val="bg2"/>
              </a:solidFill>
            </a:endParaRPr>
          </a:p>
        </p:txBody>
      </p:sp>
    </p:spTree>
    <p:extLst>
      <p:ext uri="{BB962C8B-B14F-4D97-AF65-F5344CB8AC3E}">
        <p14:creationId xmlns:p14="http://schemas.microsoft.com/office/powerpoint/2010/main" val="408564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p:txBody>
          <a:bodyPr/>
          <a:lstStyle/>
          <a:p>
            <a:r>
              <a:rPr lang="pl-PL" dirty="0"/>
              <a:t>Metody </a:t>
            </a:r>
            <a:br>
              <a:rPr lang="pl-PL" dirty="0"/>
            </a:br>
            <a:r>
              <a:rPr lang="pl-PL" dirty="0"/>
              <a:t>Monte Carlo</a:t>
            </a:r>
            <a:endParaRPr lang="en-US" dirty="0"/>
          </a:p>
        </p:txBody>
      </p:sp>
      <p:sp>
        <p:nvSpPr>
          <p:cNvPr id="10" name="Oval 9">
            <a:extLst>
              <a:ext uri="{FF2B5EF4-FFF2-40B4-BE49-F238E27FC236}">
                <a16:creationId xmlns:a16="http://schemas.microsoft.com/office/drawing/2014/main" id="{C9975B72-4581-4DBC-941E-6521DE4DBE6A}"/>
              </a:ext>
              <a:ext uri="{C183D7F6-B498-43B3-948B-1728B52AA6E4}">
                <adec:decorative xmlns:adec="http://schemas.microsoft.com/office/drawing/2017/decorative" val="1"/>
              </a:ext>
            </a:extLst>
          </p:cNvPr>
          <p:cNvSpPr/>
          <p:nvPr/>
        </p:nvSpPr>
        <p:spPr>
          <a:xfrm>
            <a:off x="424738" y="28027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2" name="Oval 11">
            <a:extLst>
              <a:ext uri="{FF2B5EF4-FFF2-40B4-BE49-F238E27FC236}">
                <a16:creationId xmlns:a16="http://schemas.microsoft.com/office/drawing/2014/main" id="{41D35B0B-D4ED-464C-873F-642CBEC70581}"/>
              </a:ext>
              <a:ext uri="{C183D7F6-B498-43B3-948B-1728B52AA6E4}">
                <adec:decorative xmlns:adec="http://schemas.microsoft.com/office/drawing/2017/decorative" val="1"/>
              </a:ext>
            </a:extLst>
          </p:cNvPr>
          <p:cNvSpPr/>
          <p:nvPr/>
        </p:nvSpPr>
        <p:spPr>
          <a:xfrm>
            <a:off x="433530" y="1073134"/>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4" name="Oval 13">
            <a:extLst>
              <a:ext uri="{FF2B5EF4-FFF2-40B4-BE49-F238E27FC236}">
                <a16:creationId xmlns:a16="http://schemas.microsoft.com/office/drawing/2014/main" id="{87375A3E-5AEC-448F-857F-931E05CDE69B}"/>
              </a:ext>
              <a:ext uri="{C183D7F6-B498-43B3-948B-1728B52AA6E4}">
                <adec:decorative xmlns:adec="http://schemas.microsoft.com/office/drawing/2017/decorative" val="1"/>
              </a:ext>
            </a:extLst>
          </p:cNvPr>
          <p:cNvSpPr/>
          <p:nvPr/>
        </p:nvSpPr>
        <p:spPr>
          <a:xfrm>
            <a:off x="433530" y="1865990"/>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6" name="Oval 15">
            <a:extLst>
              <a:ext uri="{FF2B5EF4-FFF2-40B4-BE49-F238E27FC236}">
                <a16:creationId xmlns:a16="http://schemas.microsoft.com/office/drawing/2014/main" id="{404EE672-043B-4A9C-9B4F-61AC099E5B5B}"/>
              </a:ext>
              <a:ext uri="{C183D7F6-B498-43B3-948B-1728B52AA6E4}">
                <adec:decorative xmlns:adec="http://schemas.microsoft.com/office/drawing/2017/decorative" val="1"/>
              </a:ext>
            </a:extLst>
          </p:cNvPr>
          <p:cNvSpPr/>
          <p:nvPr/>
        </p:nvSpPr>
        <p:spPr>
          <a:xfrm>
            <a:off x="432797" y="2695204"/>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8" name="Oval 17">
            <a:extLst>
              <a:ext uri="{FF2B5EF4-FFF2-40B4-BE49-F238E27FC236}">
                <a16:creationId xmlns:a16="http://schemas.microsoft.com/office/drawing/2014/main" id="{1E81ECD2-4232-42E4-A14F-84BAA99BDC27}"/>
              </a:ext>
              <a:ext uri="{C183D7F6-B498-43B3-948B-1728B52AA6E4}">
                <adec:decorative xmlns:adec="http://schemas.microsoft.com/office/drawing/2017/decorative" val="1"/>
              </a:ext>
            </a:extLst>
          </p:cNvPr>
          <p:cNvSpPr/>
          <p:nvPr/>
        </p:nvSpPr>
        <p:spPr>
          <a:xfrm>
            <a:off x="432892" y="3560705"/>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a:xfrm>
            <a:off x="1057625" y="280278"/>
            <a:ext cx="5746376" cy="5223072"/>
          </a:xfrm>
        </p:spPr>
        <p:txBody>
          <a:bodyPr>
            <a:normAutofit/>
          </a:bodyPr>
          <a:lstStyle/>
          <a:p>
            <a:pPr marL="0" lvl="0" indent="0">
              <a:lnSpc>
                <a:spcPct val="100000"/>
              </a:lnSpc>
              <a:spcAft>
                <a:spcPts val="2400"/>
              </a:spcAft>
              <a:buNone/>
            </a:pPr>
            <a:r>
              <a:rPr lang="pl-PL" sz="1200" dirty="0">
                <a:solidFill>
                  <a:prstClr val="black">
                    <a:lumMod val="85000"/>
                    <a:lumOff val="15000"/>
                  </a:prstClr>
                </a:solidFill>
                <a:cs typeface="Segoe UI" panose="020B0502040204020203" pitchFamily="34" charset="0"/>
              </a:rPr>
              <a:t>Metody stosowane do modelowania matematycznego procesów zbyt złożonych aby można było przewidzieć ich wyniki za pomocą podejścia analitycznego.</a:t>
            </a:r>
          </a:p>
          <a:p>
            <a:pPr marL="0" lvl="0" indent="0">
              <a:lnSpc>
                <a:spcPct val="100000"/>
              </a:lnSpc>
              <a:spcAft>
                <a:spcPts val="2400"/>
              </a:spcAft>
              <a:buNone/>
            </a:pPr>
            <a:r>
              <a:rPr lang="pl-PL" sz="1200" dirty="0">
                <a:solidFill>
                  <a:prstClr val="black">
                    <a:lumMod val="85000"/>
                    <a:lumOff val="15000"/>
                  </a:prstClr>
                </a:solidFill>
                <a:cs typeface="Segoe UI" panose="020B0502040204020203" pitchFamily="34" charset="0"/>
              </a:rPr>
              <a:t>Istotną rolę odgrywa w nich losowanie wielkości charakteryzujących proces, przy czym losowanie to musi być dokonywane  zgodnie ze znanym rozkładem.</a:t>
            </a:r>
            <a:endParaRPr lang="en-US" sz="1200" dirty="0">
              <a:solidFill>
                <a:prstClr val="black">
                  <a:lumMod val="85000"/>
                  <a:lumOff val="15000"/>
                </a:prstClr>
              </a:solidFill>
              <a:cs typeface="Segoe UI" panose="020B0502040204020203" pitchFamily="34" charset="0"/>
            </a:endParaRPr>
          </a:p>
          <a:p>
            <a:pPr marL="0" lvl="0" indent="0">
              <a:lnSpc>
                <a:spcPct val="100000"/>
              </a:lnSpc>
              <a:spcAft>
                <a:spcPts val="2400"/>
              </a:spcAft>
              <a:buNone/>
            </a:pPr>
            <a:r>
              <a:rPr lang="pl-PL" sz="1200" dirty="0">
                <a:solidFill>
                  <a:prstClr val="black">
                    <a:lumMod val="85000"/>
                    <a:lumOff val="15000"/>
                  </a:prstClr>
                </a:solidFill>
                <a:cs typeface="Segoe UI" panose="020B0502040204020203" pitchFamily="34" charset="0"/>
              </a:rPr>
              <a:t>Głównie używane w trzech klasach problemów: optymalizacji, całkowaniu numerycznym oraz generowaniu obrazów z rozkładu prawdopodobieństwa.</a:t>
            </a:r>
            <a:endParaRPr lang="en-US" sz="1200" dirty="0">
              <a:solidFill>
                <a:prstClr val="black">
                  <a:lumMod val="85000"/>
                  <a:lumOff val="15000"/>
                </a:prstClr>
              </a:solidFill>
              <a:cs typeface="Segoe UI" panose="020B0502040204020203" pitchFamily="34" charset="0"/>
            </a:endParaRPr>
          </a:p>
          <a:p>
            <a:pPr marL="0" lvl="0" indent="0">
              <a:lnSpc>
                <a:spcPct val="100000"/>
              </a:lnSpc>
              <a:spcAft>
                <a:spcPts val="2400"/>
              </a:spcAft>
              <a:buNone/>
            </a:pPr>
            <a:r>
              <a:rPr lang="pl-PL" sz="1200" dirty="0">
                <a:solidFill>
                  <a:prstClr val="black">
                    <a:lumMod val="85000"/>
                    <a:lumOff val="15000"/>
                  </a:prstClr>
                </a:solidFill>
                <a:cs typeface="Segoe UI" panose="020B0502040204020203" pitchFamily="34" charset="0"/>
              </a:rPr>
              <a:t>W fizyce używana głównie do symulowania układów z małą liczbą punktów swobody takich jak: ciecze, nieuporządkowane materiały, silnie sprzężone ciała stałe czy struktury komórkowe</a:t>
            </a:r>
            <a:endParaRPr lang="en-US" sz="1200" dirty="0">
              <a:solidFill>
                <a:prstClr val="black">
                  <a:lumMod val="85000"/>
                  <a:lumOff val="15000"/>
                </a:prstClr>
              </a:solidFill>
              <a:cs typeface="Segoe UI" panose="020B0502040204020203" pitchFamily="34" charset="0"/>
            </a:endParaRPr>
          </a:p>
          <a:p>
            <a:pPr marL="0" lvl="0" indent="0">
              <a:lnSpc>
                <a:spcPct val="100000"/>
              </a:lnSpc>
              <a:spcAft>
                <a:spcPts val="2400"/>
              </a:spcAft>
              <a:buNone/>
            </a:pPr>
            <a:r>
              <a:rPr lang="pl-PL" sz="1200" dirty="0">
                <a:solidFill>
                  <a:prstClr val="black">
                    <a:lumMod val="85000"/>
                    <a:lumOff val="15000"/>
                  </a:prstClr>
                </a:solidFill>
                <a:cs typeface="Segoe UI" panose="020B0502040204020203" pitchFamily="34" charset="0"/>
              </a:rPr>
              <a:t>Dokładność tych metod zależna jest od liczby sprawdzeń oraz jakości użytego </a:t>
            </a:r>
            <a:r>
              <a:rPr lang="pl-PL" sz="1200" u="sng" dirty="0">
                <a:solidFill>
                  <a:prstClr val="black">
                    <a:lumMod val="85000"/>
                    <a:lumOff val="15000"/>
                  </a:prstClr>
                </a:solidFill>
                <a:cs typeface="Segoe UI" panose="020B0502040204020203" pitchFamily="34" charset="0"/>
              </a:rPr>
              <a:t>generatora liczb pseudolosowych.</a:t>
            </a:r>
          </a:p>
          <a:p>
            <a:pPr marL="0" lvl="0" indent="0">
              <a:lnSpc>
                <a:spcPct val="100000"/>
              </a:lnSpc>
              <a:spcAft>
                <a:spcPts val="2400"/>
              </a:spcAft>
              <a:buNone/>
            </a:pPr>
            <a:endParaRPr lang="pl-PL" sz="1200" u="sng" dirty="0">
              <a:solidFill>
                <a:prstClr val="black">
                  <a:lumMod val="85000"/>
                  <a:lumOff val="15000"/>
                </a:prstClr>
              </a:solidFill>
              <a:cs typeface="Segoe UI" panose="020B0502040204020203" pitchFamily="34" charset="0"/>
            </a:endParaRPr>
          </a:p>
        </p:txBody>
      </p:sp>
      <p:sp>
        <p:nvSpPr>
          <p:cNvPr id="7" name="Rectangle: Rounded Corners 6">
            <a:extLst>
              <a:ext uri="{FF2B5EF4-FFF2-40B4-BE49-F238E27FC236}">
                <a16:creationId xmlns:a16="http://schemas.microsoft.com/office/drawing/2014/main" id="{67E2D39B-E5BA-4353-811F-D83F9A05DF06}"/>
              </a:ext>
              <a:ext uri="{C183D7F6-B498-43B3-948B-1728B52AA6E4}">
                <adec:decorative xmlns:adec="http://schemas.microsoft.com/office/drawing/2017/decorative" val="1"/>
              </a:ext>
            </a:extLst>
          </p:cNvPr>
          <p:cNvSpPr/>
          <p:nvPr/>
        </p:nvSpPr>
        <p:spPr>
          <a:xfrm rot="5400000">
            <a:off x="7596864" y="2085955"/>
            <a:ext cx="4246695" cy="4580389"/>
          </a:xfrm>
          <a:prstGeom prst="roundRect">
            <a:avLst>
              <a:gd name="adj" fmla="val 50000"/>
            </a:avLst>
          </a:prstGeom>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65CDD2DA-18FC-63AB-644C-7ED42F805FA3}"/>
              </a:ext>
            </a:extLst>
          </p:cNvPr>
          <p:cNvPicPr>
            <a:picLocks noChangeAspect="1"/>
          </p:cNvPicPr>
          <p:nvPr/>
        </p:nvPicPr>
        <p:blipFill>
          <a:blip r:embed="rId2"/>
          <a:stretch>
            <a:fillRect/>
          </a:stretch>
        </p:blipFill>
        <p:spPr>
          <a:xfrm>
            <a:off x="8143453" y="2827419"/>
            <a:ext cx="3122531" cy="3122531"/>
          </a:xfrm>
          <a:prstGeom prst="rect">
            <a:avLst/>
          </a:prstGeom>
        </p:spPr>
      </p:pic>
      <p:pic>
        <p:nvPicPr>
          <p:cNvPr id="8" name="Picture 7">
            <a:extLst>
              <a:ext uri="{FF2B5EF4-FFF2-40B4-BE49-F238E27FC236}">
                <a16:creationId xmlns:a16="http://schemas.microsoft.com/office/drawing/2014/main" id="{52E9F592-6895-5968-04FD-F396477B113B}"/>
              </a:ext>
            </a:extLst>
          </p:cNvPr>
          <p:cNvPicPr>
            <a:picLocks noChangeAspect="1"/>
          </p:cNvPicPr>
          <p:nvPr/>
        </p:nvPicPr>
        <p:blipFill>
          <a:blip r:embed="rId3"/>
          <a:stretch>
            <a:fillRect/>
          </a:stretch>
        </p:blipFill>
        <p:spPr>
          <a:xfrm>
            <a:off x="4049973" y="3991210"/>
            <a:ext cx="2754028" cy="2709964"/>
          </a:xfrm>
          <a:prstGeom prst="rect">
            <a:avLst/>
          </a:prstGeom>
        </p:spPr>
      </p:pic>
      <p:pic>
        <p:nvPicPr>
          <p:cNvPr id="1028" name="Picture 4">
            <a:extLst>
              <a:ext uri="{FF2B5EF4-FFF2-40B4-BE49-F238E27FC236}">
                <a16:creationId xmlns:a16="http://schemas.microsoft.com/office/drawing/2014/main" id="{BA0EE5D4-62DA-0BAE-BB27-109BB12A32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109" y="4230314"/>
            <a:ext cx="3045530" cy="2499751"/>
          </a:xfrm>
          <a:prstGeom prst="rect">
            <a:avLst/>
          </a:prstGeom>
          <a:noFill/>
          <a:extLst>
            <a:ext uri="{909E8E84-426E-40DD-AFC4-6F175D3DCCD1}">
              <a14:hiddenFill xmlns:a14="http://schemas.microsoft.com/office/drawing/2010/main">
                <a:solidFill>
                  <a:srgbClr val="FFFFFF"/>
                </a:solidFill>
              </a14:hiddenFill>
            </a:ext>
          </a:extLst>
        </p:spPr>
      </p:pic>
      <p:sp>
        <p:nvSpPr>
          <p:cNvPr id="20" name="Slide Number Placeholder 11">
            <a:extLst>
              <a:ext uri="{FF2B5EF4-FFF2-40B4-BE49-F238E27FC236}">
                <a16:creationId xmlns:a16="http://schemas.microsoft.com/office/drawing/2014/main" id="{F96555BB-77FE-BB28-D646-D4289E61364F}"/>
              </a:ext>
            </a:extLst>
          </p:cNvPr>
          <p:cNvSpPr txBox="1">
            <a:spLocks/>
          </p:cNvSpPr>
          <p:nvPr/>
        </p:nvSpPr>
        <p:spPr>
          <a:xfrm>
            <a:off x="11784011" y="587179"/>
            <a:ext cx="40798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AAC19ED-7CFA-4AF2-BE7E-6017F4B12C94}" type="slidenum">
              <a:rPr lang="en-US" smtClean="0"/>
              <a:pPr/>
              <a:t>3</a:t>
            </a:fld>
            <a:endParaRPr lang="en-US" dirty="0"/>
          </a:p>
        </p:txBody>
      </p:sp>
    </p:spTree>
    <p:extLst>
      <p:ext uri="{BB962C8B-B14F-4D97-AF65-F5344CB8AC3E}">
        <p14:creationId xmlns:p14="http://schemas.microsoft.com/office/powerpoint/2010/main" val="2621867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C46EC-1FC7-4065-BC98-F8A55E539322}"/>
              </a:ext>
            </a:extLst>
          </p:cNvPr>
          <p:cNvSpPr>
            <a:spLocks noGrp="1"/>
          </p:cNvSpPr>
          <p:nvPr>
            <p:ph type="title"/>
          </p:nvPr>
        </p:nvSpPr>
        <p:spPr>
          <a:xfrm>
            <a:off x="193964" y="543707"/>
            <a:ext cx="4318757" cy="2278772"/>
          </a:xfrm>
        </p:spPr>
        <p:txBody>
          <a:bodyPr>
            <a:normAutofit fontScale="90000"/>
          </a:bodyPr>
          <a:lstStyle/>
          <a:p>
            <a:r>
              <a:rPr lang="pl-PL" dirty="0">
                <a:solidFill>
                  <a:schemeClr val="tx1"/>
                </a:solidFill>
              </a:rPr>
              <a:t>Generatory liczb pseudolosowych</a:t>
            </a:r>
            <a:endParaRPr lang="en-US" dirty="0"/>
          </a:p>
        </p:txBody>
      </p:sp>
      <p:sp>
        <p:nvSpPr>
          <p:cNvPr id="4" name="Rectangle: Rounded Corners 3">
            <a:extLst>
              <a:ext uri="{FF2B5EF4-FFF2-40B4-BE49-F238E27FC236}">
                <a16:creationId xmlns:a16="http://schemas.microsoft.com/office/drawing/2014/main" id="{4040E108-43C3-4816-91FB-4F3FE893D470}"/>
              </a:ext>
              <a:ext uri="{C183D7F6-B498-43B3-948B-1728B52AA6E4}">
                <adec:decorative xmlns:adec="http://schemas.microsoft.com/office/drawing/2017/decorative" val="1"/>
              </a:ext>
            </a:extLst>
          </p:cNvPr>
          <p:cNvSpPr/>
          <p:nvPr/>
        </p:nvSpPr>
        <p:spPr>
          <a:xfrm>
            <a:off x="363855" y="2167171"/>
            <a:ext cx="4571691" cy="3366679"/>
          </a:xfrm>
          <a:prstGeom prst="roundRect">
            <a:avLst>
              <a:gd name="adj" fmla="val 50000"/>
            </a:avLst>
          </a:prstGeom>
          <a:solidFill>
            <a:schemeClr val="tx1"/>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2819A5BD-5ED6-420D-9845-C32F17256764}"/>
              </a:ext>
              <a:ext uri="{C183D7F6-B498-43B3-948B-1728B52AA6E4}">
                <adec:decorative xmlns:adec="http://schemas.microsoft.com/office/drawing/2017/decorative" val="1"/>
              </a:ext>
            </a:extLst>
          </p:cNvPr>
          <p:cNvSpPr/>
          <p:nvPr/>
        </p:nvSpPr>
        <p:spPr>
          <a:xfrm>
            <a:off x="5611110" y="432162"/>
            <a:ext cx="468000" cy="468000"/>
          </a:xfrm>
          <a:prstGeom prst="ellipse">
            <a:avLst/>
          </a:prstGeom>
          <a:solidFill>
            <a:schemeClr val="tx1"/>
          </a:solidFill>
          <a:ln w="28575">
            <a:solidFill>
              <a:schemeClr val="bg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cs typeface="Segoe UI Semibold" panose="020B0702040204020203" pitchFamily="34" charset="0"/>
            </a:endParaRPr>
          </a:p>
        </p:txBody>
      </p:sp>
      <p:sp>
        <p:nvSpPr>
          <p:cNvPr id="9" name="Oval 8">
            <a:extLst>
              <a:ext uri="{FF2B5EF4-FFF2-40B4-BE49-F238E27FC236}">
                <a16:creationId xmlns:a16="http://schemas.microsoft.com/office/drawing/2014/main" id="{8D0D6914-3231-4EEA-BA0E-6EB9635E2C61}"/>
              </a:ext>
              <a:ext uri="{C183D7F6-B498-43B3-948B-1728B52AA6E4}">
                <adec:decorative xmlns:adec="http://schemas.microsoft.com/office/drawing/2017/decorative" val="1"/>
              </a:ext>
            </a:extLst>
          </p:cNvPr>
          <p:cNvSpPr/>
          <p:nvPr/>
        </p:nvSpPr>
        <p:spPr>
          <a:xfrm>
            <a:off x="5611110" y="1363789"/>
            <a:ext cx="468000" cy="468000"/>
          </a:xfrm>
          <a:prstGeom prst="ellipse">
            <a:avLst/>
          </a:prstGeom>
          <a:solidFill>
            <a:schemeClr val="tx1"/>
          </a:solidFill>
          <a:ln w="28575">
            <a:solidFill>
              <a:schemeClr val="bg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cs typeface="Segoe UI Semibold" panose="020B0702040204020203" pitchFamily="34" charset="0"/>
            </a:endParaRPr>
          </a:p>
        </p:txBody>
      </p:sp>
      <p:sp>
        <p:nvSpPr>
          <p:cNvPr id="11" name="Oval 10">
            <a:extLst>
              <a:ext uri="{FF2B5EF4-FFF2-40B4-BE49-F238E27FC236}">
                <a16:creationId xmlns:a16="http://schemas.microsoft.com/office/drawing/2014/main" id="{C3A7A1F3-DF16-4906-AB99-7271A62BD36F}"/>
              </a:ext>
              <a:ext uri="{C183D7F6-B498-43B3-948B-1728B52AA6E4}">
                <adec:decorative xmlns:adec="http://schemas.microsoft.com/office/drawing/2017/decorative" val="1"/>
              </a:ext>
            </a:extLst>
          </p:cNvPr>
          <p:cNvSpPr/>
          <p:nvPr/>
        </p:nvSpPr>
        <p:spPr>
          <a:xfrm>
            <a:off x="5628000" y="2374759"/>
            <a:ext cx="468000" cy="468000"/>
          </a:xfrm>
          <a:prstGeom prst="ellipse">
            <a:avLst/>
          </a:prstGeom>
          <a:solidFill>
            <a:schemeClr val="tx1"/>
          </a:solidFill>
          <a:ln w="28575">
            <a:solidFill>
              <a:schemeClr val="bg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cs typeface="Segoe UI Semibold" panose="020B0702040204020203" pitchFamily="34" charset="0"/>
            </a:endParaRPr>
          </a:p>
        </p:txBody>
      </p:sp>
      <p:sp>
        <p:nvSpPr>
          <p:cNvPr id="13" name="Oval 12">
            <a:extLst>
              <a:ext uri="{FF2B5EF4-FFF2-40B4-BE49-F238E27FC236}">
                <a16:creationId xmlns:a16="http://schemas.microsoft.com/office/drawing/2014/main" id="{22B39FAF-E8F3-4DC0-85F2-0F3005FA850A}"/>
              </a:ext>
              <a:ext uri="{C183D7F6-B498-43B3-948B-1728B52AA6E4}">
                <adec:decorative xmlns:adec="http://schemas.microsoft.com/office/drawing/2017/decorative" val="1"/>
              </a:ext>
            </a:extLst>
          </p:cNvPr>
          <p:cNvSpPr/>
          <p:nvPr/>
        </p:nvSpPr>
        <p:spPr>
          <a:xfrm>
            <a:off x="5628000" y="3540386"/>
            <a:ext cx="468000" cy="468000"/>
          </a:xfrm>
          <a:prstGeom prst="ellipse">
            <a:avLst/>
          </a:prstGeom>
          <a:solidFill>
            <a:schemeClr val="tx1"/>
          </a:solidFill>
          <a:ln w="28575">
            <a:solidFill>
              <a:schemeClr val="bg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cs typeface="Segoe UI Semibold" panose="020B0702040204020203" pitchFamily="34" charset="0"/>
            </a:endParaRPr>
          </a:p>
        </p:txBody>
      </p:sp>
      <p:sp>
        <p:nvSpPr>
          <p:cNvPr id="15" name="Oval 14">
            <a:extLst>
              <a:ext uri="{FF2B5EF4-FFF2-40B4-BE49-F238E27FC236}">
                <a16:creationId xmlns:a16="http://schemas.microsoft.com/office/drawing/2014/main" id="{FD075E26-5BF9-40ED-9945-45C65E2A447C}"/>
              </a:ext>
              <a:ext uri="{C183D7F6-B498-43B3-948B-1728B52AA6E4}">
                <adec:decorative xmlns:adec="http://schemas.microsoft.com/office/drawing/2017/decorative" val="1"/>
              </a:ext>
            </a:extLst>
          </p:cNvPr>
          <p:cNvSpPr/>
          <p:nvPr/>
        </p:nvSpPr>
        <p:spPr>
          <a:xfrm>
            <a:off x="5628000" y="4644541"/>
            <a:ext cx="468000" cy="468000"/>
          </a:xfrm>
          <a:prstGeom prst="ellipse">
            <a:avLst/>
          </a:prstGeom>
          <a:solidFill>
            <a:schemeClr val="tx1"/>
          </a:solidFill>
          <a:ln w="28575">
            <a:solidFill>
              <a:schemeClr val="bg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j-lt"/>
              <a:cs typeface="Segoe UI Semibold" panose="020B0702040204020203" pitchFamily="34" charset="0"/>
            </a:endParaRPr>
          </a:p>
        </p:txBody>
      </p:sp>
      <p:sp>
        <p:nvSpPr>
          <p:cNvPr id="3" name="Content Placeholder 2">
            <a:extLst>
              <a:ext uri="{FF2B5EF4-FFF2-40B4-BE49-F238E27FC236}">
                <a16:creationId xmlns:a16="http://schemas.microsoft.com/office/drawing/2014/main" id="{8A851964-E2BB-4A8E-95FD-73EF52089F1C}"/>
              </a:ext>
            </a:extLst>
          </p:cNvPr>
          <p:cNvSpPr>
            <a:spLocks noGrp="1"/>
          </p:cNvSpPr>
          <p:nvPr>
            <p:ph idx="1"/>
          </p:nvPr>
        </p:nvSpPr>
        <p:spPr/>
        <p:txBody>
          <a:bodyPr>
            <a:normAutofit fontScale="92500" lnSpcReduction="10000"/>
          </a:bodyPr>
          <a:lstStyle/>
          <a:p>
            <a:pPr marL="0" lvl="0" indent="0">
              <a:lnSpc>
                <a:spcPct val="100000"/>
              </a:lnSpc>
              <a:spcAft>
                <a:spcPts val="2400"/>
              </a:spcAft>
              <a:buNone/>
            </a:pPr>
            <a:r>
              <a:rPr lang="pl-PL" sz="1400" dirty="0">
                <a:solidFill>
                  <a:prstClr val="black"/>
                </a:solidFill>
              </a:rPr>
              <a:t>Program, który na podstawie niewielkiej ilości informacji (ziarno) generuje deterministycznie ciąg bitów, który pod pewnymi względami jest nieodróżnialny od ciągu uzyskanego z prawdziwie losowego źródła</a:t>
            </a:r>
            <a:endParaRPr lang="en-US" sz="1400" dirty="0">
              <a:solidFill>
                <a:prstClr val="black"/>
              </a:solidFill>
            </a:endParaRPr>
          </a:p>
          <a:p>
            <a:pPr marL="0" lvl="0" indent="0">
              <a:lnSpc>
                <a:spcPct val="100000"/>
              </a:lnSpc>
              <a:spcAft>
                <a:spcPts val="2400"/>
              </a:spcAft>
              <a:buNone/>
            </a:pPr>
            <a:r>
              <a:rPr lang="pl-PL" sz="1400" dirty="0">
                <a:solidFill>
                  <a:prstClr val="black"/>
                </a:solidFill>
              </a:rPr>
              <a:t>Generatory nie generują ciągów prawdziwie losowych – generator inicjowany ziarnem, które może przyjąć </a:t>
            </a:r>
            <a:r>
              <a:rPr lang="pl-PL" sz="1400" i="1" dirty="0">
                <a:solidFill>
                  <a:prstClr val="black"/>
                </a:solidFill>
              </a:rPr>
              <a:t>k </a:t>
            </a:r>
            <a:r>
              <a:rPr lang="pl-PL" sz="1400" dirty="0">
                <a:solidFill>
                  <a:prstClr val="black"/>
                </a:solidFill>
              </a:rPr>
              <a:t>różnych wartości, jest w stanie wyprodukować co najwyżej </a:t>
            </a:r>
            <a:r>
              <a:rPr lang="pl-PL" sz="1400" i="1" dirty="0">
                <a:solidFill>
                  <a:prstClr val="black"/>
                </a:solidFill>
              </a:rPr>
              <a:t>k </a:t>
            </a:r>
            <a:r>
              <a:rPr lang="pl-PL" sz="1400" dirty="0">
                <a:solidFill>
                  <a:prstClr val="black"/>
                </a:solidFill>
              </a:rPr>
              <a:t>różnych ciągów liczb.</a:t>
            </a:r>
          </a:p>
          <a:p>
            <a:pPr marL="0" lvl="0" indent="0">
              <a:lnSpc>
                <a:spcPct val="100000"/>
              </a:lnSpc>
              <a:spcAft>
                <a:spcPts val="2400"/>
              </a:spcAft>
              <a:buNone/>
            </a:pPr>
            <a:r>
              <a:rPr lang="pl-PL" sz="1400" i="1" dirty="0">
                <a:solidFill>
                  <a:prstClr val="black"/>
                </a:solidFill>
              </a:rPr>
              <a:t>W algorytmach probabilistycznych (całkowanie Monte Carlo) potrzebne jest jedynie źródło wartości o cechach przybliżonych do liczb prawdziwie losowych, chociaż jakość losowości może być decydująca dla dokładności obliczeń.</a:t>
            </a:r>
          </a:p>
          <a:p>
            <a:pPr marL="0" lvl="0" indent="0">
              <a:lnSpc>
                <a:spcPct val="100000"/>
              </a:lnSpc>
              <a:spcAft>
                <a:spcPts val="2400"/>
              </a:spcAft>
              <a:buNone/>
            </a:pPr>
            <a:r>
              <a:rPr lang="pl-PL" sz="1400" i="1" dirty="0">
                <a:solidFill>
                  <a:prstClr val="black"/>
                </a:solidFill>
              </a:rPr>
              <a:t>Dlatego przy zastosowaniu każdego nowego generatora do obliczeń numerycznych należy sprawdzić jego właściwości statystyczne (np. długość cyklu, równomierność rozkładu). Można też skorzystać z jednego ze standardowych testów jak test pokerowy czy test serii.</a:t>
            </a:r>
          </a:p>
          <a:p>
            <a:pPr marL="0" indent="0">
              <a:lnSpc>
                <a:spcPct val="100000"/>
              </a:lnSpc>
              <a:spcAft>
                <a:spcPts val="2400"/>
              </a:spcAft>
              <a:buNone/>
            </a:pPr>
            <a:r>
              <a:rPr lang="pl-PL" sz="1400" i="1" dirty="0">
                <a:solidFill>
                  <a:prstClr val="black"/>
                </a:solidFill>
              </a:rPr>
              <a:t>Przykładowe generatory liczb losowych:</a:t>
            </a:r>
            <a:br>
              <a:rPr lang="pl-PL" sz="1400" i="1" dirty="0">
                <a:solidFill>
                  <a:prstClr val="black"/>
                </a:solidFill>
              </a:rPr>
            </a:br>
            <a:r>
              <a:rPr lang="pl-PL" sz="1400" i="1" dirty="0">
                <a:solidFill>
                  <a:prstClr val="black"/>
                </a:solidFill>
              </a:rPr>
              <a:t>      - </a:t>
            </a:r>
            <a:r>
              <a:rPr lang="pl-PL" sz="1400" i="1" u="sng" dirty="0" err="1">
                <a:solidFill>
                  <a:prstClr val="black"/>
                </a:solidFill>
              </a:rPr>
              <a:t>Mersenne</a:t>
            </a:r>
            <a:r>
              <a:rPr lang="pl-PL" sz="1400" i="1" u="sng" dirty="0">
                <a:solidFill>
                  <a:prstClr val="black"/>
                </a:solidFill>
              </a:rPr>
              <a:t> Twister</a:t>
            </a:r>
            <a:br>
              <a:rPr lang="pl-PL" sz="1400" i="1" dirty="0">
                <a:solidFill>
                  <a:prstClr val="black"/>
                </a:solidFill>
              </a:rPr>
            </a:br>
            <a:r>
              <a:rPr lang="pl-PL" sz="1400" i="1" dirty="0">
                <a:solidFill>
                  <a:prstClr val="black"/>
                </a:solidFill>
              </a:rPr>
              <a:t>      - </a:t>
            </a:r>
            <a:r>
              <a:rPr lang="pl-PL" sz="1400" i="1" u="sng" dirty="0">
                <a:solidFill>
                  <a:prstClr val="black"/>
                </a:solidFill>
              </a:rPr>
              <a:t>SNWS</a:t>
            </a:r>
            <a:br>
              <a:rPr lang="pl-PL" sz="1400" i="1" dirty="0">
                <a:solidFill>
                  <a:prstClr val="black"/>
                </a:solidFill>
              </a:rPr>
            </a:br>
            <a:r>
              <a:rPr lang="pl-PL" sz="1400" i="1" dirty="0">
                <a:solidFill>
                  <a:prstClr val="black"/>
                </a:solidFill>
              </a:rPr>
              <a:t>      - RDRAND</a:t>
            </a:r>
            <a:br>
              <a:rPr lang="pl-PL" sz="1400" i="1" dirty="0">
                <a:solidFill>
                  <a:prstClr val="black"/>
                </a:solidFill>
              </a:rPr>
            </a:br>
            <a:r>
              <a:rPr lang="pl-PL" sz="1400" i="1" dirty="0">
                <a:solidFill>
                  <a:prstClr val="black"/>
                </a:solidFill>
              </a:rPr>
              <a:t>      - </a:t>
            </a:r>
            <a:r>
              <a:rPr lang="pl-PL" sz="1400" i="1" u="sng" dirty="0">
                <a:solidFill>
                  <a:prstClr val="black"/>
                </a:solidFill>
              </a:rPr>
              <a:t>RAN2</a:t>
            </a:r>
            <a:br>
              <a:rPr lang="pl-PL" sz="1400" i="1" dirty="0">
                <a:solidFill>
                  <a:prstClr val="black"/>
                </a:solidFill>
              </a:rPr>
            </a:br>
            <a:r>
              <a:rPr lang="pl-PL" sz="1400" i="1" dirty="0">
                <a:solidFill>
                  <a:prstClr val="black"/>
                </a:solidFill>
              </a:rPr>
              <a:t>      - </a:t>
            </a:r>
            <a:r>
              <a:rPr lang="pl-PL" sz="1400" i="1" u="sng" dirty="0">
                <a:solidFill>
                  <a:prstClr val="black"/>
                </a:solidFill>
              </a:rPr>
              <a:t>Hoover</a:t>
            </a:r>
            <a:br>
              <a:rPr lang="pl-PL" sz="1400" i="1" dirty="0">
                <a:solidFill>
                  <a:prstClr val="black"/>
                </a:solidFill>
              </a:rPr>
            </a:br>
            <a:r>
              <a:rPr lang="pl-PL" sz="1400" i="1" dirty="0">
                <a:solidFill>
                  <a:prstClr val="black"/>
                </a:solidFill>
              </a:rPr>
              <a:t>      - LCG</a:t>
            </a:r>
            <a:br>
              <a:rPr lang="pl-PL" sz="1400" i="1" dirty="0">
                <a:solidFill>
                  <a:prstClr val="black"/>
                </a:solidFill>
              </a:rPr>
            </a:br>
            <a:r>
              <a:rPr lang="pl-PL" sz="1400" i="1" dirty="0">
                <a:solidFill>
                  <a:prstClr val="black"/>
                </a:solidFill>
              </a:rPr>
              <a:t>      - </a:t>
            </a:r>
            <a:r>
              <a:rPr lang="pl-PL" sz="1400" i="1" dirty="0" err="1">
                <a:solidFill>
                  <a:prstClr val="black"/>
                </a:solidFill>
              </a:rPr>
              <a:t>Xorshift</a:t>
            </a:r>
            <a:endParaRPr lang="pl-PL" sz="1400" i="1" dirty="0">
              <a:solidFill>
                <a:prstClr val="black"/>
              </a:solidFill>
            </a:endParaRPr>
          </a:p>
        </p:txBody>
      </p:sp>
      <p:pic>
        <p:nvPicPr>
          <p:cNvPr id="6" name="Picture 5">
            <a:extLst>
              <a:ext uri="{FF2B5EF4-FFF2-40B4-BE49-F238E27FC236}">
                <a16:creationId xmlns:a16="http://schemas.microsoft.com/office/drawing/2014/main" id="{2A8C0C13-0D96-6BAF-5F6B-1B434EFB70E2}"/>
              </a:ext>
            </a:extLst>
          </p:cNvPr>
          <p:cNvPicPr>
            <a:picLocks noChangeAspect="1"/>
          </p:cNvPicPr>
          <p:nvPr/>
        </p:nvPicPr>
        <p:blipFill>
          <a:blip r:embed="rId2"/>
          <a:stretch>
            <a:fillRect/>
          </a:stretch>
        </p:blipFill>
        <p:spPr>
          <a:xfrm>
            <a:off x="1250204" y="2428827"/>
            <a:ext cx="2809685" cy="2834550"/>
          </a:xfrm>
          <a:prstGeom prst="rect">
            <a:avLst/>
          </a:prstGeom>
        </p:spPr>
      </p:pic>
      <p:sp>
        <p:nvSpPr>
          <p:cNvPr id="18" name="Slide Number Placeholder 11">
            <a:extLst>
              <a:ext uri="{FF2B5EF4-FFF2-40B4-BE49-F238E27FC236}">
                <a16:creationId xmlns:a16="http://schemas.microsoft.com/office/drawing/2014/main" id="{9A5D7F36-4848-C338-54D3-60FBB45D8BC6}"/>
              </a:ext>
            </a:extLst>
          </p:cNvPr>
          <p:cNvSpPr txBox="1">
            <a:spLocks/>
          </p:cNvSpPr>
          <p:nvPr/>
        </p:nvSpPr>
        <p:spPr>
          <a:xfrm>
            <a:off x="11784011" y="587179"/>
            <a:ext cx="40798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AAC19ED-7CFA-4AF2-BE7E-6017F4B12C94}" type="slidenum">
              <a:rPr lang="en-US" smtClean="0">
                <a:solidFill>
                  <a:schemeClr val="bg2"/>
                </a:solidFill>
              </a:rPr>
              <a:pPr/>
              <a:t>4</a:t>
            </a:fld>
            <a:endParaRPr lang="en-US" dirty="0">
              <a:solidFill>
                <a:schemeClr val="bg2"/>
              </a:solidFill>
            </a:endParaRPr>
          </a:p>
        </p:txBody>
      </p:sp>
    </p:spTree>
    <p:extLst>
      <p:ext uri="{BB962C8B-B14F-4D97-AF65-F5344CB8AC3E}">
        <p14:creationId xmlns:p14="http://schemas.microsoft.com/office/powerpoint/2010/main" val="3210347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59B8-20D7-4327-B945-9DB34BBA1DF7}"/>
              </a:ext>
            </a:extLst>
          </p:cNvPr>
          <p:cNvSpPr>
            <a:spLocks noGrp="1"/>
          </p:cNvSpPr>
          <p:nvPr>
            <p:ph type="title"/>
          </p:nvPr>
        </p:nvSpPr>
        <p:spPr bwMode="ltGray"/>
        <p:txBody>
          <a:bodyPr/>
          <a:lstStyle/>
          <a:p>
            <a:r>
              <a:rPr lang="pl-PL" dirty="0" err="1"/>
              <a:t>Mersenne</a:t>
            </a:r>
            <a:r>
              <a:rPr lang="pl-PL" dirty="0"/>
              <a:t> Twister</a:t>
            </a:r>
            <a:endParaRPr lang="en-US" dirty="0"/>
          </a:p>
        </p:txBody>
      </p:sp>
      <p:sp>
        <p:nvSpPr>
          <p:cNvPr id="3" name="Content Placeholder 2">
            <a:extLst>
              <a:ext uri="{FF2B5EF4-FFF2-40B4-BE49-F238E27FC236}">
                <a16:creationId xmlns:a16="http://schemas.microsoft.com/office/drawing/2014/main" id="{07861C65-5310-42F3-BA62-63E7E01D96D2}"/>
              </a:ext>
            </a:extLst>
          </p:cNvPr>
          <p:cNvSpPr>
            <a:spLocks noGrp="1"/>
          </p:cNvSpPr>
          <p:nvPr>
            <p:ph sz="quarter" idx="13"/>
          </p:nvPr>
        </p:nvSpPr>
        <p:spPr>
          <a:xfrm>
            <a:off x="0" y="2443526"/>
            <a:ext cx="3993265" cy="3058915"/>
          </a:xfrm>
        </p:spPr>
        <p:txBody>
          <a:bodyPr>
            <a:noAutofit/>
          </a:bodyPr>
          <a:lstStyle/>
          <a:p>
            <a:pPr marL="0" lvl="0" indent="0" algn="ctr">
              <a:buNone/>
            </a:pPr>
            <a:r>
              <a:rPr lang="pl-PL" dirty="0"/>
              <a:t>Szybki, wysokiej jakości liczby pseudolosowe, rok 1997.</a:t>
            </a:r>
          </a:p>
          <a:p>
            <a:pPr marL="0" lvl="0" indent="0" algn="ctr">
              <a:buNone/>
            </a:pPr>
            <a:r>
              <a:rPr lang="pl-PL" dirty="0"/>
              <a:t>Nazwa od liczby pierwszej </a:t>
            </a:r>
            <a:r>
              <a:rPr lang="pl-PL" dirty="0" err="1"/>
              <a:t>Mersenne’a</a:t>
            </a:r>
            <a:endParaRPr lang="en-US" dirty="0"/>
          </a:p>
          <a:p>
            <a:pPr marL="0" lvl="0" indent="0" algn="ctr">
              <a:buNone/>
            </a:pPr>
            <a:r>
              <a:rPr lang="pl-PL" dirty="0"/>
              <a:t>Zaprojektowany z myślą o metodach Monte Carlo i innych symulacjach statystycznych</a:t>
            </a:r>
            <a:endParaRPr lang="en-US" dirty="0"/>
          </a:p>
          <a:p>
            <a:pPr marL="0" indent="0" algn="ctr">
              <a:buNone/>
            </a:pPr>
            <a:endParaRPr lang="en-US" dirty="0"/>
          </a:p>
        </p:txBody>
      </p:sp>
      <p:sp>
        <p:nvSpPr>
          <p:cNvPr id="4" name="Content Placeholder 3">
            <a:extLst>
              <a:ext uri="{FF2B5EF4-FFF2-40B4-BE49-F238E27FC236}">
                <a16:creationId xmlns:a16="http://schemas.microsoft.com/office/drawing/2014/main" id="{BE3B3829-6AFB-41B3-A1B4-EF5B1CE00020}"/>
              </a:ext>
            </a:extLst>
          </p:cNvPr>
          <p:cNvSpPr>
            <a:spLocks noGrp="1"/>
          </p:cNvSpPr>
          <p:nvPr>
            <p:ph sz="quarter" idx="14"/>
          </p:nvPr>
        </p:nvSpPr>
        <p:spPr>
          <a:xfrm>
            <a:off x="3932278" y="2443526"/>
            <a:ext cx="3993264" cy="3427103"/>
          </a:xfrm>
        </p:spPr>
        <p:txBody>
          <a:bodyPr>
            <a:noAutofit/>
          </a:bodyPr>
          <a:lstStyle/>
          <a:p>
            <a:pPr marL="0" lvl="0" indent="0" algn="ctr">
              <a:buNone/>
            </a:pPr>
            <a:r>
              <a:rPr lang="pl-PL" dirty="0"/>
              <a:t>Nie nadaje się do kryptografii, obserwacja 624 iteracji (dla MT19937) pozwala przewidzieć kolejne.</a:t>
            </a:r>
            <a:endParaRPr lang="en-US" dirty="0"/>
          </a:p>
          <a:p>
            <a:pPr marL="0" indent="0" algn="ctr">
              <a:buNone/>
            </a:pPr>
            <a:r>
              <a:rPr lang="pl-PL" dirty="0"/>
              <a:t>32 bitowa długość słowa</a:t>
            </a:r>
          </a:p>
          <a:p>
            <a:pPr marL="0" indent="0" algn="ctr">
              <a:buNone/>
            </a:pPr>
            <a:r>
              <a:rPr lang="pl-PL" dirty="0"/>
              <a:t>Domyślny generator wielu języków programowania czy programów oraz bibliotek</a:t>
            </a:r>
            <a:endParaRPr lang="en-US" dirty="0"/>
          </a:p>
        </p:txBody>
      </p:sp>
      <mc:AlternateContent xmlns:mc="http://schemas.openxmlformats.org/markup-compatibility/2006">
        <mc:Choice xmlns:a14="http://schemas.microsoft.com/office/drawing/2010/main" Requires="a14">
          <p:sp>
            <p:nvSpPr>
              <p:cNvPr id="5" name="Content Placeholder 4">
                <a:extLst>
                  <a:ext uri="{FF2B5EF4-FFF2-40B4-BE49-F238E27FC236}">
                    <a16:creationId xmlns:a16="http://schemas.microsoft.com/office/drawing/2014/main" id="{8E1F8476-CA40-4F5D-BFDF-703563EA67EC}"/>
                  </a:ext>
                </a:extLst>
              </p:cNvPr>
              <p:cNvSpPr>
                <a:spLocks noGrp="1"/>
              </p:cNvSpPr>
              <p:nvPr>
                <p:ph sz="quarter" idx="15"/>
              </p:nvPr>
            </p:nvSpPr>
            <p:spPr>
              <a:xfrm>
                <a:off x="8151838" y="2443526"/>
                <a:ext cx="3993264" cy="4108795"/>
              </a:xfrm>
            </p:spPr>
            <p:txBody>
              <a:bodyPr>
                <a:noAutofit/>
              </a:bodyPr>
              <a:lstStyle/>
              <a:p>
                <a:pPr marL="0" indent="0" algn="ctr">
                  <a:buNone/>
                </a:pPr>
                <a:r>
                  <a:rPr lang="pl-PL" dirty="0"/>
                  <a:t>Okres </a:t>
                </a:r>
                <a14:m>
                  <m:oMath xmlns:m="http://schemas.openxmlformats.org/officeDocument/2006/math">
                    <m:sSup>
                      <m:sSupPr>
                        <m:ctrlPr>
                          <a:rPr lang="pl-PL" b="0" i="1" smtClean="0">
                            <a:latin typeface="Cambria Math" panose="02040503050406030204" pitchFamily="18" charset="0"/>
                          </a:rPr>
                        </m:ctrlPr>
                      </m:sSupPr>
                      <m:e>
                        <m:r>
                          <a:rPr lang="pl-PL" b="0" i="1" smtClean="0">
                            <a:latin typeface="Cambria Math" panose="02040503050406030204" pitchFamily="18" charset="0"/>
                          </a:rPr>
                          <m:t>2</m:t>
                        </m:r>
                      </m:e>
                      <m:sup>
                        <m:r>
                          <a:rPr lang="pl-PL" b="0" i="1" smtClean="0">
                            <a:latin typeface="Cambria Math" panose="02040503050406030204" pitchFamily="18" charset="0"/>
                          </a:rPr>
                          <m:t>19937</m:t>
                        </m:r>
                      </m:sup>
                    </m:sSup>
                    <m:r>
                      <a:rPr lang="pl-PL" b="0" i="1" smtClean="0">
                        <a:latin typeface="Cambria Math" panose="02040503050406030204" pitchFamily="18" charset="0"/>
                      </a:rPr>
                      <m:t>−</m:t>
                    </m:r>
                    <m:r>
                      <a:rPr lang="pl-PL" b="0" i="1" smtClean="0">
                        <a:latin typeface="Cambria Math" panose="02040503050406030204" pitchFamily="18" charset="0"/>
                      </a:rPr>
                      <m:t>1</m:t>
                    </m:r>
                  </m:oMath>
                </a14:m>
                <a:endParaRPr lang="pl-PL" dirty="0"/>
              </a:p>
              <a:p>
                <a:pPr marL="0" indent="0" algn="ctr">
                  <a:buNone/>
                </a:pPr>
                <a:r>
                  <a:rPr lang="pl-PL" dirty="0"/>
                  <a:t>Wysoki stopień równomiernego rozmieszczenia</a:t>
                </a:r>
              </a:p>
              <a:p>
                <a:pPr marL="0" indent="0" algn="ctr">
                  <a:buNone/>
                </a:pPr>
                <a:r>
                  <a:rPr lang="pl-PL" dirty="0"/>
                  <a:t>Spełnia liczne testy statystycznej losowości (np. </a:t>
                </a:r>
                <a:r>
                  <a:rPr lang="pl-PL" dirty="0" err="1"/>
                  <a:t>diehard</a:t>
                </a:r>
                <a:r>
                  <a:rPr lang="pl-PL" dirty="0"/>
                  <a:t>), spełnia większość testów bardziej rygorystycznych jak TestU01 </a:t>
                </a:r>
                <a:r>
                  <a:rPr lang="pl-PL" dirty="0" err="1"/>
                  <a:t>Crush</a:t>
                </a:r>
                <a:endParaRPr lang="en-US" dirty="0"/>
              </a:p>
              <a:p>
                <a:pPr marL="0" indent="0" algn="ctr">
                  <a:buNone/>
                </a:pPr>
                <a:endParaRPr lang="pl-PL" dirty="0"/>
              </a:p>
            </p:txBody>
          </p:sp>
        </mc:Choice>
        <mc:Fallback>
          <p:sp>
            <p:nvSpPr>
              <p:cNvPr id="5" name="Content Placeholder 4">
                <a:extLst>
                  <a:ext uri="{FF2B5EF4-FFF2-40B4-BE49-F238E27FC236}">
                    <a16:creationId xmlns:a16="http://schemas.microsoft.com/office/drawing/2014/main" id="{8E1F8476-CA40-4F5D-BFDF-703563EA67EC}"/>
                  </a:ext>
                </a:extLst>
              </p:cNvPr>
              <p:cNvSpPr>
                <a:spLocks noGrp="1" noRot="1" noChangeAspect="1" noMove="1" noResize="1" noEditPoints="1" noAdjustHandles="1" noChangeArrowheads="1" noChangeShapeType="1" noTextEdit="1"/>
              </p:cNvSpPr>
              <p:nvPr>
                <p:ph sz="quarter" idx="15"/>
              </p:nvPr>
            </p:nvSpPr>
            <p:spPr>
              <a:xfrm>
                <a:off x="8151838" y="2443526"/>
                <a:ext cx="3993264" cy="4108795"/>
              </a:xfrm>
              <a:blipFill>
                <a:blip r:embed="rId2"/>
                <a:stretch>
                  <a:fillRect l="-611" t="-593" r="-763"/>
                </a:stretch>
              </a:blipFill>
            </p:spPr>
            <p:txBody>
              <a:bodyPr/>
              <a:lstStyle/>
              <a:p>
                <a:r>
                  <a:rPr lang="pl-PL">
                    <a:noFill/>
                  </a:rPr>
                  <a:t> </a:t>
                </a:r>
              </a:p>
            </p:txBody>
          </p:sp>
        </mc:Fallback>
      </mc:AlternateContent>
      <p:sp>
        <p:nvSpPr>
          <p:cNvPr id="12" name="Slide Number Placeholder 11">
            <a:extLst>
              <a:ext uri="{FF2B5EF4-FFF2-40B4-BE49-F238E27FC236}">
                <a16:creationId xmlns:a16="http://schemas.microsoft.com/office/drawing/2014/main" id="{1DAC7997-6C29-4070-B4EB-6A172CDBCBDE}"/>
              </a:ext>
            </a:extLst>
          </p:cNvPr>
          <p:cNvSpPr>
            <a:spLocks noGrp="1"/>
          </p:cNvSpPr>
          <p:nvPr>
            <p:ph type="sldNum" sz="quarter" idx="12"/>
          </p:nvPr>
        </p:nvSpPr>
        <p:spPr/>
        <p:txBody>
          <a:bodyPr/>
          <a:lstStyle/>
          <a:p>
            <a:fld id="{7AAC19ED-7CFA-4AF2-BE7E-6017F4B12C94}" type="slidenum">
              <a:rPr lang="en-US" smtClean="0"/>
              <a:pPr/>
              <a:t>5</a:t>
            </a:fld>
            <a:endParaRPr lang="en-US" dirty="0"/>
          </a:p>
        </p:txBody>
      </p:sp>
    </p:spTree>
    <p:extLst>
      <p:ext uri="{BB962C8B-B14F-4D97-AF65-F5344CB8AC3E}">
        <p14:creationId xmlns:p14="http://schemas.microsoft.com/office/powerpoint/2010/main" val="371680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51FF9D-FA38-4BF2-834F-D115A5276A63}"/>
              </a:ext>
            </a:extLst>
          </p:cNvPr>
          <p:cNvSpPr>
            <a:spLocks noGrp="1"/>
          </p:cNvSpPr>
          <p:nvPr>
            <p:ph type="title"/>
          </p:nvPr>
        </p:nvSpPr>
        <p:spPr bwMode="grayWhite"/>
        <p:txBody>
          <a:bodyPr>
            <a:normAutofit/>
          </a:bodyPr>
          <a:lstStyle/>
          <a:p>
            <a:r>
              <a:rPr lang="pl-PL" dirty="0"/>
              <a:t>SNWS generator</a:t>
            </a:r>
            <a:br>
              <a:rPr lang="pl-PL" dirty="0"/>
            </a:br>
            <a:r>
              <a:rPr lang="pl-PL" sz="1600" dirty="0"/>
              <a:t>(</a:t>
            </a:r>
            <a:r>
              <a:rPr lang="pl-PL" sz="1600" dirty="0" err="1"/>
              <a:t>Shuffled</a:t>
            </a:r>
            <a:r>
              <a:rPr lang="pl-PL" sz="1600" dirty="0"/>
              <a:t> </a:t>
            </a:r>
            <a:r>
              <a:rPr lang="pl-PL" sz="1600" dirty="0" err="1"/>
              <a:t>Nested</a:t>
            </a:r>
            <a:r>
              <a:rPr lang="pl-PL" sz="1600" dirty="0"/>
              <a:t> </a:t>
            </a:r>
            <a:r>
              <a:rPr lang="pl-PL" sz="1600" dirty="0" err="1"/>
              <a:t>Weyl</a:t>
            </a:r>
            <a:r>
              <a:rPr lang="pl-PL" sz="1600" dirty="0"/>
              <a:t> </a:t>
            </a:r>
            <a:r>
              <a:rPr lang="pl-PL" sz="1600" dirty="0" err="1"/>
              <a:t>Sequence</a:t>
            </a:r>
            <a:r>
              <a:rPr lang="pl-PL" sz="1600" dirty="0"/>
              <a:t>)</a:t>
            </a:r>
            <a:endParaRPr lang="en-US" dirty="0"/>
          </a:p>
        </p:txBody>
      </p:sp>
      <p:sp>
        <p:nvSpPr>
          <p:cNvPr id="5" name="Content Placeholder 4">
            <a:extLst>
              <a:ext uri="{FF2B5EF4-FFF2-40B4-BE49-F238E27FC236}">
                <a16:creationId xmlns:a16="http://schemas.microsoft.com/office/drawing/2014/main" id="{4F9F8A20-BC4A-4DA3-8C8F-EC5F43545093}"/>
              </a:ext>
            </a:extLst>
          </p:cNvPr>
          <p:cNvSpPr>
            <a:spLocks noGrp="1"/>
          </p:cNvSpPr>
          <p:nvPr>
            <p:ph sz="quarter" idx="13"/>
          </p:nvPr>
        </p:nvSpPr>
        <p:spPr>
          <a:xfrm>
            <a:off x="726863" y="2780502"/>
            <a:ext cx="3348000" cy="3156357"/>
          </a:xfrm>
        </p:spPr>
        <p:txBody>
          <a:bodyPr>
            <a:normAutofit lnSpcReduction="10000"/>
          </a:bodyPr>
          <a:lstStyle/>
          <a:p>
            <a:pPr marL="0" lvl="0" indent="0" algn="ctr">
              <a:buNone/>
            </a:pPr>
            <a:r>
              <a:rPr lang="pl-PL" dirty="0"/>
              <a:t>Polega na Teorii </a:t>
            </a:r>
            <a:r>
              <a:rPr lang="pl-PL" dirty="0" err="1"/>
              <a:t>Weyla</a:t>
            </a:r>
            <a:r>
              <a:rPr lang="pl-PL" dirty="0"/>
              <a:t> (</a:t>
            </a:r>
            <a:r>
              <a:rPr lang="pl-PL" dirty="0" err="1"/>
              <a:t>Weyl</a:t>
            </a:r>
            <a:r>
              <a:rPr lang="pl-PL" dirty="0"/>
              <a:t> </a:t>
            </a:r>
            <a:r>
              <a:rPr lang="pl-PL" dirty="0" err="1"/>
              <a:t>Sequence</a:t>
            </a:r>
            <a:r>
              <a:rPr lang="pl-PL" dirty="0"/>
              <a:t>) i jej wersji zagnieżdżonej oraz przetasowanej</a:t>
            </a:r>
          </a:p>
          <a:p>
            <a:pPr marL="0" lvl="0" indent="0" algn="ctr">
              <a:buNone/>
            </a:pPr>
            <a:r>
              <a:rPr lang="pl-PL" dirty="0"/>
              <a:t>Stworzony przez </a:t>
            </a:r>
            <a:r>
              <a:rPr lang="pl-PL" dirty="0" err="1"/>
              <a:t>Holiana</a:t>
            </a:r>
            <a:r>
              <a:rPr lang="pl-PL" dirty="0"/>
              <a:t> i współpracowników z myślą o symulacjach dynamiki molekularnej na dużą skalę w 1994 roku</a:t>
            </a:r>
          </a:p>
          <a:p>
            <a:pPr marL="0" indent="0" algn="ctr">
              <a:buNone/>
            </a:pPr>
            <a:endParaRPr lang="en-US" dirty="0"/>
          </a:p>
        </p:txBody>
      </p:sp>
      <p:sp>
        <p:nvSpPr>
          <p:cNvPr id="14" name="Rectangle: Rounded Corners 13" descr="Weather Shelter">
            <a:extLst>
              <a:ext uri="{FF2B5EF4-FFF2-40B4-BE49-F238E27FC236}">
                <a16:creationId xmlns:a16="http://schemas.microsoft.com/office/drawing/2014/main" id="{D44F82B2-998D-4DFD-AAB8-8D5E996F916F}"/>
              </a:ext>
              <a:ext uri="{C183D7F6-B498-43B3-948B-1728B52AA6E4}">
                <adec:decorative xmlns:adec="http://schemas.microsoft.com/office/drawing/2017/decorative" val="1"/>
              </a:ext>
            </a:extLst>
          </p:cNvPr>
          <p:cNvSpPr/>
          <p:nvPr/>
        </p:nvSpPr>
        <p:spPr>
          <a:xfrm>
            <a:off x="4013568" y="2574821"/>
            <a:ext cx="3833906" cy="2611038"/>
          </a:xfrm>
          <a:prstGeom prst="roundRect">
            <a:avLst>
              <a:gd name="adj" fmla="val 50000"/>
            </a:avLst>
          </a:prstGeom>
          <a:solidFill>
            <a:schemeClr val="bg1"/>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a16="http://schemas.microsoft.com/office/drawing/2014/main" id="{B13D9163-4861-465C-A2A4-AEAABF83136D}"/>
              </a:ext>
            </a:extLst>
          </p:cNvPr>
          <p:cNvSpPr>
            <a:spLocks noGrp="1"/>
          </p:cNvSpPr>
          <p:nvPr>
            <p:ph sz="quarter" idx="15"/>
          </p:nvPr>
        </p:nvSpPr>
        <p:spPr>
          <a:xfrm>
            <a:off x="4256521" y="2780502"/>
            <a:ext cx="3348000" cy="2291676"/>
          </a:xfrm>
        </p:spPr>
        <p:txBody>
          <a:bodyPr>
            <a:normAutofit/>
          </a:bodyPr>
          <a:lstStyle/>
          <a:p>
            <a:pPr marL="0" lvl="0" indent="0" algn="ctr" defTabSz="457200">
              <a:lnSpc>
                <a:spcPct val="100000"/>
              </a:lnSpc>
              <a:spcBef>
                <a:spcPts val="0"/>
              </a:spcBef>
              <a:buNone/>
            </a:pPr>
            <a:r>
              <a:rPr lang="pl-PL" dirty="0">
                <a:solidFill>
                  <a:prstClr val="black"/>
                </a:solidFill>
              </a:rPr>
              <a:t>Przechodzi testy min. jednorodności, korelacji, wyżarzania oraz „</a:t>
            </a:r>
            <a:r>
              <a:rPr lang="pl-PL" dirty="0" err="1">
                <a:solidFill>
                  <a:prstClr val="black"/>
                </a:solidFill>
              </a:rPr>
              <a:t>Monkey</a:t>
            </a:r>
            <a:r>
              <a:rPr lang="pl-PL" dirty="0">
                <a:solidFill>
                  <a:prstClr val="black"/>
                </a:solidFill>
              </a:rPr>
              <a:t> Test”</a:t>
            </a:r>
            <a:endParaRPr lang="en-US" dirty="0">
              <a:solidFill>
                <a:prstClr val="black"/>
              </a:solidFill>
            </a:endParaRPr>
          </a:p>
          <a:p>
            <a:endParaRPr lang="en-US" sz="1400" dirty="0"/>
          </a:p>
        </p:txBody>
      </p:sp>
      <p:sp>
        <p:nvSpPr>
          <p:cNvPr id="2" name="Slide Number Placeholder 1">
            <a:extLst>
              <a:ext uri="{FF2B5EF4-FFF2-40B4-BE49-F238E27FC236}">
                <a16:creationId xmlns:a16="http://schemas.microsoft.com/office/drawing/2014/main" id="{661E5BF8-B883-4420-9EA9-7E920E5D3C22}"/>
              </a:ext>
            </a:extLst>
          </p:cNvPr>
          <p:cNvSpPr>
            <a:spLocks noGrp="1"/>
          </p:cNvSpPr>
          <p:nvPr>
            <p:ph type="sldNum" sz="quarter" idx="12"/>
          </p:nvPr>
        </p:nvSpPr>
        <p:spPr/>
        <p:txBody>
          <a:bodyPr/>
          <a:lstStyle/>
          <a:p>
            <a:fld id="{7AAC19ED-7CFA-4AF2-BE7E-6017F4B12C94}" type="slidenum">
              <a:rPr lang="en-US" smtClean="0"/>
              <a:pPr/>
              <a:t>6</a:t>
            </a:fld>
            <a:endParaRPr lang="en-US" dirty="0"/>
          </a:p>
        </p:txBody>
      </p:sp>
      <p:sp>
        <p:nvSpPr>
          <p:cNvPr id="6" name="TextBox 5">
            <a:extLst>
              <a:ext uri="{FF2B5EF4-FFF2-40B4-BE49-F238E27FC236}">
                <a16:creationId xmlns:a16="http://schemas.microsoft.com/office/drawing/2014/main" id="{AE486C50-056D-8E70-A112-73E2D15546A3}"/>
              </a:ext>
            </a:extLst>
          </p:cNvPr>
          <p:cNvSpPr txBox="1"/>
          <p:nvPr/>
        </p:nvSpPr>
        <p:spPr>
          <a:xfrm>
            <a:off x="8192298" y="2780502"/>
            <a:ext cx="3070867" cy="2862322"/>
          </a:xfrm>
          <a:prstGeom prst="rect">
            <a:avLst/>
          </a:prstGeom>
          <a:noFill/>
        </p:spPr>
        <p:txBody>
          <a:bodyPr wrap="square" rtlCol="0">
            <a:spAutoFit/>
          </a:bodyPr>
          <a:lstStyle/>
          <a:p>
            <a:pPr algn="ctr"/>
            <a:r>
              <a:rPr lang="pl-PL" sz="2000" dirty="0"/>
              <a:t>Bardzo łatwy w implementacji, bardzo szybki, potrzebuje mało pamięci</a:t>
            </a:r>
          </a:p>
          <a:p>
            <a:pPr algn="ctr"/>
            <a:endParaRPr lang="pl-PL" sz="2000" dirty="0"/>
          </a:p>
          <a:p>
            <a:pPr algn="ctr"/>
            <a:r>
              <a:rPr lang="pl-PL" sz="2000" dirty="0"/>
              <a:t>Zmodyfikowana wersja dla symulacji Monte Carlo</a:t>
            </a:r>
            <a:endParaRPr lang="en-US" sz="2000" dirty="0"/>
          </a:p>
          <a:p>
            <a:pPr algn="ctr"/>
            <a:endParaRPr lang="pl-PL" sz="2000" dirty="0"/>
          </a:p>
          <a:p>
            <a:pPr algn="ctr"/>
            <a:endParaRPr lang="pl-PL" sz="2000" dirty="0"/>
          </a:p>
        </p:txBody>
      </p:sp>
    </p:spTree>
    <p:extLst>
      <p:ext uri="{BB962C8B-B14F-4D97-AF65-F5344CB8AC3E}">
        <p14:creationId xmlns:p14="http://schemas.microsoft.com/office/powerpoint/2010/main" val="2026329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59B8-20D7-4327-B945-9DB34BBA1DF7}"/>
              </a:ext>
            </a:extLst>
          </p:cNvPr>
          <p:cNvSpPr>
            <a:spLocks noGrp="1"/>
          </p:cNvSpPr>
          <p:nvPr>
            <p:ph type="title"/>
          </p:nvPr>
        </p:nvSpPr>
        <p:spPr bwMode="ltGray"/>
        <p:txBody>
          <a:bodyPr/>
          <a:lstStyle/>
          <a:p>
            <a:r>
              <a:rPr lang="pl-PL" dirty="0"/>
              <a:t>RDRAND</a:t>
            </a:r>
            <a:endParaRPr lang="en-US" dirty="0"/>
          </a:p>
        </p:txBody>
      </p:sp>
      <p:sp>
        <p:nvSpPr>
          <p:cNvPr id="3" name="Content Placeholder 2">
            <a:extLst>
              <a:ext uri="{FF2B5EF4-FFF2-40B4-BE49-F238E27FC236}">
                <a16:creationId xmlns:a16="http://schemas.microsoft.com/office/drawing/2014/main" id="{07861C65-5310-42F3-BA62-63E7E01D96D2}"/>
              </a:ext>
            </a:extLst>
          </p:cNvPr>
          <p:cNvSpPr>
            <a:spLocks noGrp="1"/>
          </p:cNvSpPr>
          <p:nvPr>
            <p:ph sz="quarter" idx="13"/>
          </p:nvPr>
        </p:nvSpPr>
        <p:spPr>
          <a:xfrm>
            <a:off x="761999" y="2443527"/>
            <a:ext cx="3348000" cy="3487490"/>
          </a:xfrm>
        </p:spPr>
        <p:txBody>
          <a:bodyPr>
            <a:noAutofit/>
          </a:bodyPr>
          <a:lstStyle/>
          <a:p>
            <a:pPr marL="0" lvl="0" indent="0" algn="ctr">
              <a:buNone/>
            </a:pPr>
            <a:r>
              <a:rPr lang="pl-PL" dirty="0"/>
              <a:t>Instrukcja zwracania losowej liczby z sprzętowego RNG znajdującego się na procesorze Intela wykorzystującego ziarno z źródła entropii procesora</a:t>
            </a:r>
            <a:endParaRPr lang="en-US" dirty="0"/>
          </a:p>
          <a:p>
            <a:pPr marL="0" lvl="0" indent="0" algn="ctr">
              <a:buNone/>
            </a:pPr>
            <a:r>
              <a:rPr lang="pl-PL" dirty="0"/>
              <a:t>AMD dało wsparcie instrukcji w 2015r</a:t>
            </a:r>
            <a:endParaRPr lang="en-US" dirty="0"/>
          </a:p>
          <a:p>
            <a:pPr marL="0" indent="0" algn="ctr">
              <a:buNone/>
            </a:pPr>
            <a:endParaRPr lang="en-US" dirty="0"/>
          </a:p>
        </p:txBody>
      </p:sp>
      <p:sp>
        <p:nvSpPr>
          <p:cNvPr id="4" name="Content Placeholder 3">
            <a:extLst>
              <a:ext uri="{FF2B5EF4-FFF2-40B4-BE49-F238E27FC236}">
                <a16:creationId xmlns:a16="http://schemas.microsoft.com/office/drawing/2014/main" id="{BE3B3829-6AFB-41B3-A1B4-EF5B1CE00020}"/>
              </a:ext>
            </a:extLst>
          </p:cNvPr>
          <p:cNvSpPr>
            <a:spLocks noGrp="1"/>
          </p:cNvSpPr>
          <p:nvPr>
            <p:ph sz="quarter" idx="14"/>
          </p:nvPr>
        </p:nvSpPr>
        <p:spPr>
          <a:xfrm>
            <a:off x="4421999" y="2443527"/>
            <a:ext cx="3348000" cy="3269376"/>
          </a:xfrm>
        </p:spPr>
        <p:txBody>
          <a:bodyPr>
            <a:noAutofit/>
          </a:bodyPr>
          <a:lstStyle/>
          <a:p>
            <a:pPr marL="0" lvl="0" indent="0" algn="ctr">
              <a:buNone/>
            </a:pPr>
            <a:r>
              <a:rPr lang="pl-PL" dirty="0"/>
              <a:t>Bezpieczny dla kryptografii</a:t>
            </a:r>
          </a:p>
          <a:p>
            <a:pPr marL="0" lvl="0" indent="0" algn="ctr">
              <a:buNone/>
            </a:pPr>
            <a:r>
              <a:rPr lang="pl-PL" dirty="0"/>
              <a:t>Wykorzystywany w min certyfikatach </a:t>
            </a:r>
            <a:r>
              <a:rPr lang="pl-PL" dirty="0" err="1"/>
              <a:t>OpenSSL</a:t>
            </a:r>
            <a:endParaRPr lang="en-US" dirty="0"/>
          </a:p>
          <a:p>
            <a:pPr marL="0" indent="0" algn="ctr">
              <a:buNone/>
            </a:pPr>
            <a:r>
              <a:rPr lang="pl-PL" dirty="0"/>
              <a:t>Wykorzystywany przy metodach Monte Carlo min. przy modelowaniu fizycznych właściwości brązowych karłów.</a:t>
            </a:r>
            <a:endParaRPr lang="en-US" dirty="0"/>
          </a:p>
        </p:txBody>
      </p:sp>
      <p:sp>
        <p:nvSpPr>
          <p:cNvPr id="5" name="Content Placeholder 4">
            <a:extLst>
              <a:ext uri="{FF2B5EF4-FFF2-40B4-BE49-F238E27FC236}">
                <a16:creationId xmlns:a16="http://schemas.microsoft.com/office/drawing/2014/main" id="{8E1F8476-CA40-4F5D-BFDF-703563EA67EC}"/>
              </a:ext>
            </a:extLst>
          </p:cNvPr>
          <p:cNvSpPr>
            <a:spLocks noGrp="1"/>
          </p:cNvSpPr>
          <p:nvPr>
            <p:ph sz="quarter" idx="15"/>
          </p:nvPr>
        </p:nvSpPr>
        <p:spPr>
          <a:xfrm>
            <a:off x="7685590" y="2443526"/>
            <a:ext cx="3993266" cy="3487489"/>
          </a:xfrm>
        </p:spPr>
        <p:txBody>
          <a:bodyPr>
            <a:noAutofit/>
          </a:bodyPr>
          <a:lstStyle/>
          <a:p>
            <a:pPr marL="0" indent="0" algn="ctr">
              <a:buNone/>
            </a:pPr>
            <a:r>
              <a:rPr lang="pl-PL" dirty="0"/>
              <a:t>Zdecydowanie wolniejszy dla metod Monte Carlo w porównaniu do </a:t>
            </a:r>
            <a:r>
              <a:rPr lang="pl-PL" dirty="0" err="1"/>
              <a:t>Mersenne</a:t>
            </a:r>
            <a:r>
              <a:rPr lang="pl-PL" dirty="0"/>
              <a:t> Twister (20x) czy standardowego generatora języka C czy </a:t>
            </a:r>
            <a:r>
              <a:rPr lang="pl-PL" dirty="0" err="1"/>
              <a:t>Pythona</a:t>
            </a:r>
            <a:r>
              <a:rPr lang="pl-PL" dirty="0"/>
              <a:t>.</a:t>
            </a:r>
          </a:p>
          <a:p>
            <a:pPr marL="0" indent="0" algn="ctr">
              <a:buNone/>
            </a:pPr>
            <a:r>
              <a:rPr lang="pl-PL" dirty="0"/>
              <a:t>Nie powinno jednak porównywać się pod tym kątem generatorów, które są kryptograficznie bezpieczne do normalnych</a:t>
            </a:r>
            <a:endParaRPr lang="en-US" dirty="0"/>
          </a:p>
        </p:txBody>
      </p:sp>
      <p:sp>
        <p:nvSpPr>
          <p:cNvPr id="12" name="Slide Number Placeholder 11">
            <a:extLst>
              <a:ext uri="{FF2B5EF4-FFF2-40B4-BE49-F238E27FC236}">
                <a16:creationId xmlns:a16="http://schemas.microsoft.com/office/drawing/2014/main" id="{1DAC7997-6C29-4070-B4EB-6A172CDBCBDE}"/>
              </a:ext>
            </a:extLst>
          </p:cNvPr>
          <p:cNvSpPr>
            <a:spLocks noGrp="1"/>
          </p:cNvSpPr>
          <p:nvPr>
            <p:ph type="sldNum" sz="quarter" idx="12"/>
          </p:nvPr>
        </p:nvSpPr>
        <p:spPr/>
        <p:txBody>
          <a:bodyPr/>
          <a:lstStyle/>
          <a:p>
            <a:fld id="{7AAC19ED-7CFA-4AF2-BE7E-6017F4B12C94}" type="slidenum">
              <a:rPr lang="en-US" smtClean="0"/>
              <a:pPr/>
              <a:t>7</a:t>
            </a:fld>
            <a:endParaRPr lang="en-US" dirty="0"/>
          </a:p>
        </p:txBody>
      </p:sp>
    </p:spTree>
    <p:extLst>
      <p:ext uri="{BB962C8B-B14F-4D97-AF65-F5344CB8AC3E}">
        <p14:creationId xmlns:p14="http://schemas.microsoft.com/office/powerpoint/2010/main" val="356599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9061B-93AF-4A3E-9D95-D1F4A2B92571}"/>
              </a:ext>
            </a:extLst>
          </p:cNvPr>
          <p:cNvSpPr>
            <a:spLocks noGrp="1"/>
          </p:cNvSpPr>
          <p:nvPr>
            <p:ph type="title"/>
          </p:nvPr>
        </p:nvSpPr>
        <p:spPr>
          <a:xfrm>
            <a:off x="2072453" y="353367"/>
            <a:ext cx="9517776" cy="684633"/>
          </a:xfrm>
        </p:spPr>
        <p:txBody>
          <a:bodyPr>
            <a:normAutofit fontScale="90000"/>
          </a:bodyPr>
          <a:lstStyle/>
          <a:p>
            <a:pPr algn="l"/>
            <a:r>
              <a:rPr lang="pl-PL" dirty="0"/>
              <a:t>Układy z małą liczbą stopni swobody</a:t>
            </a:r>
            <a:endParaRPr lang="en-US" dirty="0"/>
          </a:p>
        </p:txBody>
      </p:sp>
      <p:sp>
        <p:nvSpPr>
          <p:cNvPr id="4" name="Rectangle: Rounded Corners 3">
            <a:extLst>
              <a:ext uri="{FF2B5EF4-FFF2-40B4-BE49-F238E27FC236}">
                <a16:creationId xmlns:a16="http://schemas.microsoft.com/office/drawing/2014/main" id="{4C055D10-5B53-4AB5-B108-CAEA2CCD74CE}"/>
              </a:ext>
              <a:ext uri="{C183D7F6-B498-43B3-948B-1728B52AA6E4}">
                <adec:decorative xmlns:adec="http://schemas.microsoft.com/office/drawing/2017/decorative" val="1"/>
              </a:ext>
            </a:extLst>
          </p:cNvPr>
          <p:cNvSpPr/>
          <p:nvPr/>
        </p:nvSpPr>
        <p:spPr>
          <a:xfrm rot="5400000">
            <a:off x="465544" y="2123481"/>
            <a:ext cx="3833906" cy="2611038"/>
          </a:xfrm>
          <a:prstGeom prst="roundRect">
            <a:avLst>
              <a:gd name="adj" fmla="val 50000"/>
            </a:avLst>
          </a:prstGeom>
          <a:solidFill>
            <a:schemeClr val="bg1"/>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c</a:t>
            </a:r>
            <a:endParaRPr lang="en-US" dirty="0"/>
          </a:p>
        </p:txBody>
      </p:sp>
      <p:sp>
        <p:nvSpPr>
          <p:cNvPr id="11" name="TextBox 10" descr="decorative element">
            <a:extLst>
              <a:ext uri="{FF2B5EF4-FFF2-40B4-BE49-F238E27FC236}">
                <a16:creationId xmlns:a16="http://schemas.microsoft.com/office/drawing/2014/main" id="{4EF9D577-2886-4CDA-B921-E2B2C3ACB335}"/>
              </a:ext>
            </a:extLst>
          </p:cNvPr>
          <p:cNvSpPr txBox="1"/>
          <p:nvPr/>
        </p:nvSpPr>
        <p:spPr>
          <a:xfrm>
            <a:off x="6497966" y="2511215"/>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2</a:t>
            </a:r>
          </a:p>
        </p:txBody>
      </p:sp>
      <p:sp>
        <p:nvSpPr>
          <p:cNvPr id="15" name="TextBox 14" descr="decorative element">
            <a:extLst>
              <a:ext uri="{FF2B5EF4-FFF2-40B4-BE49-F238E27FC236}">
                <a16:creationId xmlns:a16="http://schemas.microsoft.com/office/drawing/2014/main" id="{C2B65381-12B7-4DB7-B5B0-5CF6293348B5}"/>
              </a:ext>
            </a:extLst>
          </p:cNvPr>
          <p:cNvSpPr txBox="1"/>
          <p:nvPr/>
        </p:nvSpPr>
        <p:spPr>
          <a:xfrm>
            <a:off x="6489174" y="3947437"/>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4</a:t>
            </a:r>
          </a:p>
        </p:txBody>
      </p:sp>
      <p:sp>
        <p:nvSpPr>
          <p:cNvPr id="17" name="TextBox 16" descr="decorative element">
            <a:extLst>
              <a:ext uri="{FF2B5EF4-FFF2-40B4-BE49-F238E27FC236}">
                <a16:creationId xmlns:a16="http://schemas.microsoft.com/office/drawing/2014/main" id="{2160777B-9AE2-48D8-A288-45695679DCD0}"/>
              </a:ext>
            </a:extLst>
          </p:cNvPr>
          <p:cNvSpPr txBox="1"/>
          <p:nvPr/>
        </p:nvSpPr>
        <p:spPr>
          <a:xfrm>
            <a:off x="6488441" y="4678499"/>
            <a:ext cx="333375" cy="400110"/>
          </a:xfrm>
          <a:prstGeom prst="rect">
            <a:avLst/>
          </a:prstGeom>
          <a:noFill/>
        </p:spPr>
        <p:txBody>
          <a:bodyPr wrap="square" rtlCol="0">
            <a:spAutoFit/>
          </a:bodyPr>
          <a:lstStyle/>
          <a:p>
            <a:r>
              <a:rPr lang="en-US" sz="2000" dirty="0">
                <a:solidFill>
                  <a:schemeClr val="bg1"/>
                </a:solidFill>
                <a:latin typeface="+mj-lt"/>
                <a:cs typeface="Segoe UI Semibold" panose="020B0702040204020203" pitchFamily="34" charset="0"/>
              </a:rPr>
              <a:t>5</a:t>
            </a:r>
          </a:p>
        </p:txBody>
      </p:sp>
      <p:sp>
        <p:nvSpPr>
          <p:cNvPr id="7" name="Rectangle: Rounded Corners 6">
            <a:extLst>
              <a:ext uri="{FF2B5EF4-FFF2-40B4-BE49-F238E27FC236}">
                <a16:creationId xmlns:a16="http://schemas.microsoft.com/office/drawing/2014/main" id="{5B74A029-8AD0-4A10-B977-541CE5DD06F8}"/>
              </a:ext>
              <a:ext uri="{C183D7F6-B498-43B3-948B-1728B52AA6E4}">
                <adec:decorative xmlns:adec="http://schemas.microsoft.com/office/drawing/2017/decorative" val="1"/>
              </a:ext>
            </a:extLst>
          </p:cNvPr>
          <p:cNvSpPr/>
          <p:nvPr/>
        </p:nvSpPr>
        <p:spPr>
          <a:xfrm>
            <a:off x="4829175" y="1512047"/>
            <a:ext cx="6934199" cy="3833906"/>
          </a:xfrm>
          <a:prstGeom prst="roundRect">
            <a:avLst>
              <a:gd name="adj" fmla="val 0"/>
            </a:avLst>
          </a:prstGeom>
          <a:noFill/>
          <a:ln w="3810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C957AAF-C78F-46C2-9727-8076925CD7F4}"/>
              </a:ext>
            </a:extLst>
          </p:cNvPr>
          <p:cNvSpPr>
            <a:spLocks noGrp="1"/>
          </p:cNvSpPr>
          <p:nvPr>
            <p:ph idx="1"/>
          </p:nvPr>
        </p:nvSpPr>
        <p:spPr>
          <a:xfrm>
            <a:off x="5142451" y="1468316"/>
            <a:ext cx="6778013" cy="3865070"/>
          </a:xfrm>
        </p:spPr>
        <p:txBody>
          <a:bodyPr>
            <a:noAutofit/>
          </a:bodyPr>
          <a:lstStyle/>
          <a:p>
            <a:pPr marL="0" lvl="0" indent="0">
              <a:lnSpc>
                <a:spcPct val="100000"/>
              </a:lnSpc>
              <a:spcAft>
                <a:spcPts val="1200"/>
              </a:spcAft>
              <a:buNone/>
            </a:pPr>
            <a:r>
              <a:rPr lang="pl-PL" dirty="0">
                <a:solidFill>
                  <a:prstClr val="black">
                    <a:lumMod val="85000"/>
                    <a:lumOff val="15000"/>
                  </a:prstClr>
                </a:solidFill>
                <a:cs typeface="Segoe UI" panose="020B0502040204020203" pitchFamily="34" charset="0"/>
              </a:rPr>
              <a:t>Stopień swobody to zmienna pozwalająca opisać stan układu fizycznego.</a:t>
            </a:r>
          </a:p>
          <a:p>
            <a:pPr marL="0" lvl="0" indent="0">
              <a:lnSpc>
                <a:spcPct val="100000"/>
              </a:lnSpc>
              <a:spcAft>
                <a:spcPts val="1200"/>
              </a:spcAft>
              <a:buNone/>
            </a:pPr>
            <a:r>
              <a:rPr lang="pl-PL" dirty="0">
                <a:solidFill>
                  <a:prstClr val="black">
                    <a:lumMod val="85000"/>
                    <a:lumOff val="15000"/>
                  </a:prstClr>
                </a:solidFill>
                <a:cs typeface="Segoe UI" panose="020B0502040204020203" pitchFamily="34" charset="0"/>
              </a:rPr>
              <a:t>Liczba stopni swobody to najmniejsza liczba niezależnych zmiennych potrzebnych do jednoznacznego opisania stanu układu.</a:t>
            </a:r>
          </a:p>
          <a:p>
            <a:pPr marL="0" lvl="0" indent="0">
              <a:lnSpc>
                <a:spcPct val="100000"/>
              </a:lnSpc>
              <a:spcAft>
                <a:spcPts val="1200"/>
              </a:spcAft>
              <a:buNone/>
            </a:pPr>
            <a:r>
              <a:rPr lang="pl-PL" dirty="0">
                <a:solidFill>
                  <a:prstClr val="black">
                    <a:lumMod val="85000"/>
                    <a:lumOff val="15000"/>
                  </a:prstClr>
                </a:solidFill>
                <a:cs typeface="Segoe UI" panose="020B0502040204020203" pitchFamily="34" charset="0"/>
              </a:rPr>
              <a:t>np. ciało punktowe w przestrzeni ma trzy stopnie swobody, ciało ślizgające – dwa, wahadło drgające w płaszczyźnie – jeden, a ciało sztywne – sześć (3 współrzędne środka masy, 3 rotacyjne)</a:t>
            </a:r>
            <a:endParaRPr lang="en-US" dirty="0">
              <a:solidFill>
                <a:prstClr val="black">
                  <a:lumMod val="85000"/>
                  <a:lumOff val="15000"/>
                </a:prstClr>
              </a:solidFill>
              <a:cs typeface="Segoe UI" panose="020B0502040204020203" pitchFamily="34" charset="0"/>
            </a:endParaRPr>
          </a:p>
        </p:txBody>
      </p:sp>
      <p:sp>
        <p:nvSpPr>
          <p:cNvPr id="5" name="Slide Number Placeholder 4">
            <a:extLst>
              <a:ext uri="{FF2B5EF4-FFF2-40B4-BE49-F238E27FC236}">
                <a16:creationId xmlns:a16="http://schemas.microsoft.com/office/drawing/2014/main" id="{82372FC0-087E-4C53-82C7-1D7555E688EE}"/>
              </a:ext>
            </a:extLst>
          </p:cNvPr>
          <p:cNvSpPr>
            <a:spLocks noGrp="1"/>
          </p:cNvSpPr>
          <p:nvPr>
            <p:ph type="sldNum" sz="quarter" idx="12"/>
          </p:nvPr>
        </p:nvSpPr>
        <p:spPr/>
        <p:txBody>
          <a:bodyPr/>
          <a:lstStyle/>
          <a:p>
            <a:fld id="{7AAC19ED-7CFA-4AF2-BE7E-6017F4B12C94}" type="slidenum">
              <a:rPr lang="en-US" smtClean="0"/>
              <a:t>8</a:t>
            </a:fld>
            <a:endParaRPr lang="en-US" dirty="0"/>
          </a:p>
        </p:txBody>
      </p:sp>
      <p:pic>
        <p:nvPicPr>
          <p:cNvPr id="1028" name="Picture 4">
            <a:extLst>
              <a:ext uri="{FF2B5EF4-FFF2-40B4-BE49-F238E27FC236}">
                <a16:creationId xmlns:a16="http://schemas.microsoft.com/office/drawing/2014/main" id="{108F739A-CE03-C9C9-8433-86915B6E89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1154" y="1952138"/>
            <a:ext cx="2181896" cy="2953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1124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47C396-0465-869F-885E-38B118E8429D}"/>
              </a:ext>
            </a:extLst>
          </p:cNvPr>
          <p:cNvSpPr>
            <a:spLocks noGrp="1"/>
          </p:cNvSpPr>
          <p:nvPr>
            <p:ph sz="quarter" idx="13"/>
          </p:nvPr>
        </p:nvSpPr>
        <p:spPr/>
        <p:txBody>
          <a:bodyPr/>
          <a:lstStyle/>
          <a:p>
            <a:pPr marL="0" indent="0">
              <a:buNone/>
            </a:pPr>
            <a:r>
              <a:rPr lang="pl-PL" dirty="0"/>
              <a:t>Generatory można badać na wiele różnych sposobów, żaden generator nie będzie idealny do każdego eksperymentu czy danych, dlatego bardzo ważne jest wybranie odpowiedniego do naszych potrzeb. Pomocne przy tym są testy generatorów, min.</a:t>
            </a:r>
          </a:p>
          <a:p>
            <a:r>
              <a:rPr lang="pl-PL" dirty="0"/>
              <a:t>TestU01</a:t>
            </a:r>
          </a:p>
          <a:p>
            <a:r>
              <a:rPr lang="pl-PL" dirty="0" err="1"/>
              <a:t>Diehard</a:t>
            </a:r>
            <a:r>
              <a:rPr lang="pl-PL" dirty="0"/>
              <a:t> </a:t>
            </a:r>
            <a:r>
              <a:rPr lang="pl-PL" dirty="0" err="1"/>
              <a:t>tests</a:t>
            </a:r>
            <a:endParaRPr lang="pl-PL" dirty="0"/>
          </a:p>
          <a:p>
            <a:pPr marL="0" indent="0">
              <a:buNone/>
            </a:pPr>
            <a:endParaRPr lang="pl-PL" dirty="0"/>
          </a:p>
          <a:p>
            <a:pPr marL="0" indent="0">
              <a:buNone/>
            </a:pPr>
            <a:r>
              <a:rPr lang="pl-PL" dirty="0"/>
              <a:t>Przy badaniu generatorów należy pamiętać o tym jakich wyników oczekujemy i na czym nam bardziej zależy, np. bezpieczeństwo czy szybkość?</a:t>
            </a:r>
          </a:p>
        </p:txBody>
      </p:sp>
      <p:sp>
        <p:nvSpPr>
          <p:cNvPr id="3" name="Title 2">
            <a:extLst>
              <a:ext uri="{FF2B5EF4-FFF2-40B4-BE49-F238E27FC236}">
                <a16:creationId xmlns:a16="http://schemas.microsoft.com/office/drawing/2014/main" id="{89B9557C-EE80-446F-4B53-935FB2B62D3B}"/>
              </a:ext>
            </a:extLst>
          </p:cNvPr>
          <p:cNvSpPr>
            <a:spLocks noGrp="1"/>
          </p:cNvSpPr>
          <p:nvPr>
            <p:ph type="title"/>
          </p:nvPr>
        </p:nvSpPr>
        <p:spPr/>
        <p:txBody>
          <a:bodyPr/>
          <a:lstStyle/>
          <a:p>
            <a:r>
              <a:rPr lang="pl-PL" dirty="0"/>
              <a:t>Testy generatorów</a:t>
            </a:r>
          </a:p>
        </p:txBody>
      </p:sp>
      <p:pic>
        <p:nvPicPr>
          <p:cNvPr id="5" name="Picture 4">
            <a:extLst>
              <a:ext uri="{FF2B5EF4-FFF2-40B4-BE49-F238E27FC236}">
                <a16:creationId xmlns:a16="http://schemas.microsoft.com/office/drawing/2014/main" id="{44560BFA-BBC7-90BB-4C81-E1D646E057D6}"/>
              </a:ext>
            </a:extLst>
          </p:cNvPr>
          <p:cNvPicPr>
            <a:picLocks noChangeAspect="1"/>
          </p:cNvPicPr>
          <p:nvPr/>
        </p:nvPicPr>
        <p:blipFill>
          <a:blip r:embed="rId2"/>
          <a:stretch>
            <a:fillRect/>
          </a:stretch>
        </p:blipFill>
        <p:spPr>
          <a:xfrm>
            <a:off x="7793182" y="2531053"/>
            <a:ext cx="3810000" cy="3790950"/>
          </a:xfrm>
          <a:prstGeom prst="rect">
            <a:avLst/>
          </a:prstGeom>
        </p:spPr>
      </p:pic>
      <p:sp>
        <p:nvSpPr>
          <p:cNvPr id="6" name="Slide Number Placeholder 11">
            <a:extLst>
              <a:ext uri="{FF2B5EF4-FFF2-40B4-BE49-F238E27FC236}">
                <a16:creationId xmlns:a16="http://schemas.microsoft.com/office/drawing/2014/main" id="{8C4F76B6-7A31-C310-9399-46D3BC4A87A3}"/>
              </a:ext>
            </a:extLst>
          </p:cNvPr>
          <p:cNvSpPr txBox="1">
            <a:spLocks/>
          </p:cNvSpPr>
          <p:nvPr/>
        </p:nvSpPr>
        <p:spPr>
          <a:xfrm>
            <a:off x="11784011" y="587179"/>
            <a:ext cx="407988"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7AAC19ED-7CFA-4AF2-BE7E-6017F4B12C94}" type="slidenum">
              <a:rPr lang="en-US" smtClean="0"/>
              <a:pPr/>
              <a:t>9</a:t>
            </a:fld>
            <a:endParaRPr lang="en-US" dirty="0"/>
          </a:p>
        </p:txBody>
      </p:sp>
    </p:spTree>
    <p:extLst>
      <p:ext uri="{BB962C8B-B14F-4D97-AF65-F5344CB8AC3E}">
        <p14:creationId xmlns:p14="http://schemas.microsoft.com/office/powerpoint/2010/main" val="2470390315"/>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Custom 5">
      <a:majorFont>
        <a:latin typeface="Franklin Gothic Demi"/>
        <a:ea typeface=""/>
        <a:cs typeface=""/>
      </a:majorFont>
      <a:minorFont>
        <a:latin typeface="Franklin Gothic Medium"/>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noFill/>
        </a:ln>
        <a:effectLst>
          <a:outerShdw blurRad="63500" sx="102000" sy="102000" algn="ctr" rotWithShape="0">
            <a:prstClr val="black">
              <a:alpha val="40000"/>
            </a:prstClr>
          </a:outerShdw>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33527777_win32_fixed.potx" id="{826F8C1F-4FB5-4CE6-B7A0-9EBD6074CC2F}" vid="{BB5D3E28-8CAE-479F-BD65-24FBDA1E6F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Safety procedures</Template>
  <TotalTime>1952</TotalTime>
  <Words>1134</Words>
  <Application>Microsoft Office PowerPoint</Application>
  <PresentationFormat>Widescreen</PresentationFormat>
  <Paragraphs>110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Cambria Math</vt:lpstr>
      <vt:lpstr>Corbel</vt:lpstr>
      <vt:lpstr>Franklin Gothic Demi</vt:lpstr>
      <vt:lpstr>Franklin Gothic Medium</vt:lpstr>
      <vt:lpstr>Headlines</vt:lpstr>
      <vt:lpstr>Zastosowanie współczesnych generatorów liczb pseudolosowych w symulacjach układów z niewielką liczbą stopni swobody za pomocą metody Monte Carlo</vt:lpstr>
      <vt:lpstr>Spis treści</vt:lpstr>
      <vt:lpstr>Metody  Monte Carlo</vt:lpstr>
      <vt:lpstr>Generatory liczb pseudolosowych</vt:lpstr>
      <vt:lpstr>Mersenne Twister</vt:lpstr>
      <vt:lpstr>SNWS generator (Shuffled Nested Weyl Sequence)</vt:lpstr>
      <vt:lpstr>RDRAND</vt:lpstr>
      <vt:lpstr>Układy z małą liczbą stopni swobody</vt:lpstr>
      <vt:lpstr>Testy generatorów</vt:lpstr>
      <vt:lpstr>Fortran</vt:lpstr>
      <vt:lpstr>Bibliografia</vt:lpstr>
      <vt:lpstr>Dziękuję za uwagę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Zastosowanie współczesnych generatorów liczb pseudolosowych w symulacjach układów z niewielką liczbą stopni swobody za pomocą metody Monte Carlo</dc:title>
  <dc:creator>Kacper Kalinowski</dc:creator>
  <cp:lastModifiedBy>Kacper Kalinowski</cp:lastModifiedBy>
  <cp:revision>20</cp:revision>
  <dcterms:created xsi:type="dcterms:W3CDTF">2022-05-14T10:03:38Z</dcterms:created>
  <dcterms:modified xsi:type="dcterms:W3CDTF">2022-05-17T15:27:13Z</dcterms:modified>
</cp:coreProperties>
</file>